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27"/>
  </p:notesMasterIdLst>
  <p:sldIdLst>
    <p:sldId id="256" r:id="rId3"/>
    <p:sldId id="264" r:id="rId4"/>
    <p:sldId id="258" r:id="rId5"/>
    <p:sldId id="266" r:id="rId6"/>
    <p:sldId id="260" r:id="rId7"/>
    <p:sldId id="261" r:id="rId8"/>
    <p:sldId id="273" r:id="rId9"/>
    <p:sldId id="277" r:id="rId10"/>
    <p:sldId id="278" r:id="rId11"/>
    <p:sldId id="279" r:id="rId12"/>
    <p:sldId id="259" r:id="rId13"/>
    <p:sldId id="262" r:id="rId14"/>
    <p:sldId id="274" r:id="rId15"/>
    <p:sldId id="275" r:id="rId16"/>
    <p:sldId id="276" r:id="rId17"/>
    <p:sldId id="263" r:id="rId18"/>
    <p:sldId id="267" r:id="rId19"/>
    <p:sldId id="268" r:id="rId20"/>
    <p:sldId id="269" r:id="rId21"/>
    <p:sldId id="270" r:id="rId22"/>
    <p:sldId id="271" r:id="rId23"/>
    <p:sldId id="272" r:id="rId24"/>
    <p:sldId id="265" r:id="rId25"/>
    <p:sldId id="257" r:id="rId2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FF0000"/>
    <a:srgbClr val="00B050"/>
    <a:srgbClr val="FDC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5" d="100"/>
          <a:sy n="85" d="100"/>
        </p:scale>
        <p:origin x="48"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05A5DF-2C94-4F7E-AAA6-B31AAB6BB737}" type="datetimeFigureOut">
              <a:rPr lang="nl-NL" smtClean="0"/>
              <a:t>24-2-2018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5FCE8C-42D9-43C6-BADD-EC45F87C0893}" type="slidenum">
              <a:rPr lang="nl-NL" smtClean="0"/>
              <a:t>‹#›</a:t>
            </a:fld>
            <a:endParaRPr lang="nl-NL"/>
          </a:p>
        </p:txBody>
      </p:sp>
    </p:spTree>
    <p:extLst>
      <p:ext uri="{BB962C8B-B14F-4D97-AF65-F5344CB8AC3E}">
        <p14:creationId xmlns:p14="http://schemas.microsoft.com/office/powerpoint/2010/main" val="1323480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undcloud.com/"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research.google.com/pubs/pub36356.html"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rldefense.proofpoint.com/v2/url?u=http-3A__Iron.io&amp;d=DwMFaQ&amp;c=RoP1YumCXCgaWHvlZYR8PQcxBKCX5YTpkKY057SbK10&amp;r=UUCakTN-wZoURhEqUQk-UOXDRp029EeUuvN3TZr37RQ&amp;m=sE90UeFEYTTg3P_dyZypj8WCVNOmkR-gbOPK1rn6Yzc&amp;s=nKHeZ6ogYZk3K1bV4kVT79mEzarCzXu0b9owD2ofluI&amp;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bwMode="auto">
          <a:xfrm>
            <a:off x="382588" y="381000"/>
            <a:ext cx="4572000" cy="25733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altLang="en-US" dirty="0" smtClean="0"/>
              <a:t>You’ve all</a:t>
            </a:r>
            <a:r>
              <a:rPr lang="en-US" altLang="en-US" baseline="0" dirty="0" smtClean="0"/>
              <a:t> seen this and know how to speak to it.</a:t>
            </a:r>
          </a:p>
          <a:p>
            <a:endParaRPr lang="en-US" altLang="en-US" baseline="0" dirty="0" smtClean="0"/>
          </a:p>
          <a:p>
            <a:r>
              <a:rPr lang="en-US" altLang="en-US" baseline="0" dirty="0" smtClean="0"/>
              <a:t>Enterprise Java is meant to represent lift and shift of legacy workloads to the cloud.</a:t>
            </a:r>
          </a:p>
          <a:p>
            <a:endParaRPr lang="en-US" altLang="en-US" baseline="0" dirty="0" smtClean="0"/>
          </a:p>
          <a:p>
            <a:r>
              <a:rPr lang="en-US" altLang="en-US" baseline="0" dirty="0" smtClean="0"/>
              <a:t>Today we’re going to talk about Container Native.</a:t>
            </a:r>
            <a:endParaRPr lang="en-US" altLang="en-US" dirty="0"/>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Arial" charset="0"/>
                <a:cs typeface="Arial" charset="0"/>
              </a:defRPr>
            </a:lvl1pPr>
            <a:lvl2pPr marL="727868" indent="-279949">
              <a:defRPr>
                <a:solidFill>
                  <a:schemeClr val="tx1"/>
                </a:solidFill>
                <a:latin typeface="Arial" charset="0"/>
                <a:ea typeface="Arial" charset="0"/>
                <a:cs typeface="Arial" charset="0"/>
              </a:defRPr>
            </a:lvl2pPr>
            <a:lvl3pPr marL="1119797" indent="-223959">
              <a:defRPr>
                <a:solidFill>
                  <a:schemeClr val="tx1"/>
                </a:solidFill>
                <a:latin typeface="Arial" charset="0"/>
                <a:ea typeface="Arial" charset="0"/>
                <a:cs typeface="Arial" charset="0"/>
              </a:defRPr>
            </a:lvl3pPr>
            <a:lvl4pPr marL="1567716" indent="-223959">
              <a:defRPr>
                <a:solidFill>
                  <a:schemeClr val="tx1"/>
                </a:solidFill>
                <a:latin typeface="Arial" charset="0"/>
                <a:ea typeface="Arial" charset="0"/>
                <a:cs typeface="Arial" charset="0"/>
              </a:defRPr>
            </a:lvl4pPr>
            <a:lvl5pPr marL="2015635" indent="-223959">
              <a:defRPr>
                <a:solidFill>
                  <a:schemeClr val="tx1"/>
                </a:solidFill>
                <a:latin typeface="Arial" charset="0"/>
                <a:ea typeface="Arial" charset="0"/>
                <a:cs typeface="Arial" charset="0"/>
              </a:defRPr>
            </a:lvl5pPr>
            <a:lvl6pPr marL="2463554" indent="-223959" eaLnBrk="0" fontAlgn="base" hangingPunct="0">
              <a:spcBef>
                <a:spcPct val="0"/>
              </a:spcBef>
              <a:spcAft>
                <a:spcPct val="0"/>
              </a:spcAft>
              <a:defRPr>
                <a:solidFill>
                  <a:schemeClr val="tx1"/>
                </a:solidFill>
                <a:latin typeface="Arial" charset="0"/>
                <a:ea typeface="Arial" charset="0"/>
                <a:cs typeface="Arial" charset="0"/>
              </a:defRPr>
            </a:lvl6pPr>
            <a:lvl7pPr marL="2911472" indent="-223959" eaLnBrk="0" fontAlgn="base" hangingPunct="0">
              <a:spcBef>
                <a:spcPct val="0"/>
              </a:spcBef>
              <a:spcAft>
                <a:spcPct val="0"/>
              </a:spcAft>
              <a:defRPr>
                <a:solidFill>
                  <a:schemeClr val="tx1"/>
                </a:solidFill>
                <a:latin typeface="Arial" charset="0"/>
                <a:ea typeface="Arial" charset="0"/>
                <a:cs typeface="Arial" charset="0"/>
              </a:defRPr>
            </a:lvl7pPr>
            <a:lvl8pPr marL="3359391" indent="-223959" eaLnBrk="0" fontAlgn="base" hangingPunct="0">
              <a:spcBef>
                <a:spcPct val="0"/>
              </a:spcBef>
              <a:spcAft>
                <a:spcPct val="0"/>
              </a:spcAft>
              <a:defRPr>
                <a:solidFill>
                  <a:schemeClr val="tx1"/>
                </a:solidFill>
                <a:latin typeface="Arial" charset="0"/>
                <a:ea typeface="Arial" charset="0"/>
                <a:cs typeface="Arial" charset="0"/>
              </a:defRPr>
            </a:lvl8pPr>
            <a:lvl9pPr marL="3807310" indent="-223959" eaLnBrk="0" fontAlgn="base" hangingPunct="0">
              <a:spcBef>
                <a:spcPct val="0"/>
              </a:spcBef>
              <a:spcAft>
                <a:spcPct val="0"/>
              </a:spcAft>
              <a:defRPr>
                <a:solidFill>
                  <a:schemeClr val="tx1"/>
                </a:solidFill>
                <a:latin typeface="Arial" charset="0"/>
                <a:ea typeface="Arial" charset="0"/>
                <a:cs typeface="Arial" charset="0"/>
              </a:defRPr>
            </a:lvl9pPr>
          </a:lstStyle>
          <a:p>
            <a:fld id="{7ABC43BF-F479-FA4B-8700-64D037F62A1E}" type="slidenum">
              <a:rPr lang="uk-UA" altLang="en-US">
                <a:solidFill>
                  <a:srgbClr val="5F5F5F"/>
                </a:solidFill>
                <a:latin typeface="Calibri" charset="0"/>
              </a:rPr>
              <a:pPr/>
              <a:t>17</a:t>
            </a:fld>
            <a:endParaRPr lang="uk-UA" altLang="en-US">
              <a:solidFill>
                <a:srgbClr val="5F5F5F"/>
              </a:solidFill>
              <a:latin typeface="Calibri" charset="0"/>
            </a:endParaRPr>
          </a:p>
        </p:txBody>
      </p:sp>
    </p:spTree>
    <p:extLst>
      <p:ext uri="{BB962C8B-B14F-4D97-AF65-F5344CB8AC3E}">
        <p14:creationId xmlns:p14="http://schemas.microsoft.com/office/powerpoint/2010/main" val="1064205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223959" indent="-223959">
              <a:buFont typeface="+mj-lt"/>
              <a:buAutoNum type="arabicPeriod"/>
            </a:pPr>
            <a:r>
              <a:rPr lang="en-US" dirty="0" smtClean="0"/>
              <a:t>Oracle’s vision</a:t>
            </a:r>
            <a:r>
              <a:rPr lang="en-US" baseline="0" dirty="0" smtClean="0"/>
              <a:t> is a complete, open and fully integrated app dev workbench.</a:t>
            </a:r>
          </a:p>
          <a:p>
            <a:pPr marL="223959" indent="-223959">
              <a:buFont typeface="+mj-lt"/>
              <a:buAutoNum type="arabicPeriod"/>
            </a:pPr>
            <a:r>
              <a:rPr lang="en-US" baseline="0" dirty="0" smtClean="0"/>
              <a:t>Starts with provisioning Oracle Container Engine (managed Kubernetes cluster) and Oracle Registry. You can bring your own registry, but for security and performance (given locality), you can go with Oracle’s.</a:t>
            </a:r>
          </a:p>
          <a:p>
            <a:pPr marL="223959" indent="-223959">
              <a:buFont typeface="+mj-lt"/>
              <a:buAutoNum type="arabicPeriod"/>
            </a:pPr>
            <a:r>
              <a:rPr lang="en-US" baseline="0" dirty="0" smtClean="0"/>
              <a:t>Composed applications/services mixing </a:t>
            </a:r>
            <a:r>
              <a:rPr lang="en-US" baseline="0" dirty="0" err="1" smtClean="0"/>
              <a:t>microservices</a:t>
            </a:r>
            <a:r>
              <a:rPr lang="en-US" baseline="0" dirty="0" smtClean="0"/>
              <a:t> and functions.</a:t>
            </a:r>
          </a:p>
          <a:p>
            <a:pPr marL="223959" indent="-223959">
              <a:buFont typeface="+mj-lt"/>
              <a:buAutoNum type="arabicPeriod"/>
            </a:pPr>
            <a:r>
              <a:rPr lang="en-US" baseline="0" dirty="0" smtClean="0"/>
              <a:t>Commit code in source control to kick-off a build. Run through automated tests. Push to registry. Deploy to your Kubernetes cluster, whether that’s OCE running on OCI or Kubernetes running anywhere else </a:t>
            </a:r>
            <a:r>
              <a:rPr lang="mr-IN" baseline="0" dirty="0" smtClean="0"/>
              <a:t>–</a:t>
            </a:r>
            <a:r>
              <a:rPr lang="en-US" baseline="0" dirty="0" smtClean="0"/>
              <a:t> another cloud provider or on-prem.</a:t>
            </a:r>
          </a:p>
          <a:p>
            <a:pPr marL="223959" indent="-223959">
              <a:buFont typeface="+mj-lt"/>
              <a:buAutoNum type="arabicPeriod"/>
            </a:pPr>
            <a:r>
              <a:rPr lang="en-US" baseline="0" dirty="0" smtClean="0"/>
              <a:t>Operate with open source tools </a:t>
            </a:r>
            <a:r>
              <a:rPr lang="mr-IN" baseline="0" dirty="0" smtClean="0"/>
              <a:t>–</a:t>
            </a:r>
            <a:r>
              <a:rPr lang="en-US" baseline="0" dirty="0" smtClean="0"/>
              <a:t> mainly following CNCF projects.</a:t>
            </a:r>
          </a:p>
          <a:p>
            <a:pPr marL="223959" indent="-223959">
              <a:buFont typeface="+mj-lt"/>
              <a:buAutoNum type="arabicPeriod"/>
            </a:pPr>
            <a:r>
              <a:rPr lang="en-US" baseline="0" dirty="0" smtClean="0"/>
              <a:t>Eventually we will provide other managed services.</a:t>
            </a:r>
          </a:p>
          <a:p>
            <a:pPr marL="223959" indent="-223959">
              <a:buFont typeface="+mj-lt"/>
              <a:buAutoNum type="arabicPeriod"/>
            </a:pPr>
            <a:r>
              <a:rPr lang="en-US" baseline="0" dirty="0" smtClean="0"/>
              <a:t>As a last note, this is a polyglot platform, so you can write apps in </a:t>
            </a:r>
            <a:r>
              <a:rPr lang="en-US" baseline="0" dirty="0" err="1" smtClean="0"/>
              <a:t>Node.js</a:t>
            </a:r>
            <a:r>
              <a:rPr lang="en-US" baseline="0" dirty="0" smtClean="0"/>
              <a:t>, Go, Python, etc., but being Oracle, we’re offering an optimized Java experience for modern app dev.</a:t>
            </a:r>
            <a:endParaRPr lang="en-US" dirty="0"/>
          </a:p>
        </p:txBody>
      </p:sp>
      <p:sp>
        <p:nvSpPr>
          <p:cNvPr id="4" name="Slide Number Placeholder 3"/>
          <p:cNvSpPr>
            <a:spLocks noGrp="1"/>
          </p:cNvSpPr>
          <p:nvPr>
            <p:ph type="sldNum" sz="quarter" idx="10"/>
          </p:nvPr>
        </p:nvSpPr>
        <p:spPr/>
        <p:txBody>
          <a:bodyPr/>
          <a:lstStyle/>
          <a:p>
            <a:fld id="{05A023A0-4034-CB45-B38E-D3FD8F2E654F}" type="slidenum">
              <a:rPr lang="en-US" altLang="en-US" smtClean="0">
                <a:solidFill>
                  <a:srgbClr val="5F5F5F"/>
                </a:solidFill>
              </a:rPr>
              <a:pPr/>
              <a:t>18</a:t>
            </a:fld>
            <a:endParaRPr lang="en-US" altLang="en-US">
              <a:solidFill>
                <a:srgbClr val="5F5F5F"/>
              </a:solidFill>
            </a:endParaRPr>
          </a:p>
        </p:txBody>
      </p:sp>
    </p:spTree>
    <p:extLst>
      <p:ext uri="{BB962C8B-B14F-4D97-AF65-F5344CB8AC3E}">
        <p14:creationId xmlns:p14="http://schemas.microsoft.com/office/powerpoint/2010/main" val="4139531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374650"/>
            <a:ext cx="4491037" cy="2527300"/>
          </a:xfrm>
        </p:spPr>
      </p:sp>
      <p:sp>
        <p:nvSpPr>
          <p:cNvPr id="3" name="Notes Placeholder 2"/>
          <p:cNvSpPr>
            <a:spLocks noGrp="1"/>
          </p:cNvSpPr>
          <p:nvPr>
            <p:ph type="body" idx="1"/>
          </p:nvPr>
        </p:nvSpPr>
        <p:spPr/>
        <p:txBody>
          <a:bodyPr/>
          <a:lstStyle/>
          <a:p>
            <a:r>
              <a:rPr lang="en-US" dirty="0"/>
              <a:t>The grey shaded area designates the functions that Oracle Manages</a:t>
            </a:r>
            <a:r>
              <a:rPr lang="en-US" baseline="0" dirty="0"/>
              <a:t> for the customers, including an integrated Registry and image storage (the Releases feature of Pipelines) and the Container Engine / Managed Kubernetes (the Clusters feature of Pipelines).</a:t>
            </a:r>
          </a:p>
          <a:p>
            <a:endParaRPr lang="en-US" baseline="0" dirty="0"/>
          </a:p>
          <a:p>
            <a:r>
              <a:rPr lang="en-US" baseline="0" dirty="0"/>
              <a:t>Oracle will manage the </a:t>
            </a:r>
            <a:r>
              <a:rPr lang="en-US" baseline="0" dirty="0" err="1"/>
              <a:t>etcd</a:t>
            </a:r>
            <a:r>
              <a:rPr lang="en-US" baseline="0" dirty="0"/>
              <a:t> and Master nodes of the Kubernetes instance, in a High Availability setup for the customer.   Upgrades to new versions of Kubernetes will also be supported.</a:t>
            </a:r>
          </a:p>
          <a:p>
            <a:endParaRPr lang="en-US" baseline="0" dirty="0"/>
          </a:p>
          <a:p>
            <a:r>
              <a:rPr lang="en-US" baseline="0" dirty="0"/>
              <a:t>The customer will manage the Clusters/Worker Nodes that are setup by the Managed Service for that instance, in their own OCI account/tenancy, shaded in blue above.</a:t>
            </a:r>
          </a:p>
          <a:p>
            <a:endParaRPr lang="en-US" baseline="0" dirty="0"/>
          </a:p>
          <a:p>
            <a:pPr defTabSz="895838" eaLnBrk="0" fontAlgn="base" hangingPunct="0">
              <a:spcBef>
                <a:spcPts val="588"/>
              </a:spcBef>
              <a:spcAft>
                <a:spcPct val="0"/>
              </a:spcAft>
              <a:defRPr/>
            </a:pPr>
            <a:r>
              <a:rPr lang="en-US" baseline="0" dirty="0"/>
              <a:t>Note: The customer will need to bring their own OCI account to use the Clusters feature for Managed Kubernetes and pay for any infrastructure usage incurred with their clusters of worker nodes.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A023A0-4034-CB45-B38E-D3FD8F2E654F}" type="slidenum">
              <a:rPr kumimoji="0" lang="en-US" alt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342810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solidFill>
                  <a:schemeClr val="tx1"/>
                </a:solidFill>
              </a:rPr>
              <a:t>Step 2: Now you want to build your app.</a:t>
            </a:r>
          </a:p>
          <a:p>
            <a:endParaRPr lang="en-US" dirty="0">
              <a:solidFill>
                <a:schemeClr val="tx1"/>
              </a:solidFill>
            </a:endParaRPr>
          </a:p>
          <a:p>
            <a:r>
              <a:rPr lang="en-US" dirty="0">
                <a:solidFill>
                  <a:schemeClr val="tx1"/>
                </a:solidFill>
              </a:rPr>
              <a:t>We provide 2 options: </a:t>
            </a:r>
          </a:p>
          <a:p>
            <a:pPr marL="167970" indent="-167970">
              <a:buFont typeface="Arial" charset="0"/>
              <a:buChar char="•"/>
            </a:pPr>
            <a:r>
              <a:rPr lang="en-US" dirty="0" err="1">
                <a:solidFill>
                  <a:schemeClr val="tx1"/>
                </a:solidFill>
              </a:rPr>
              <a:t>Microservices</a:t>
            </a:r>
            <a:endParaRPr lang="en-US" dirty="0">
              <a:solidFill>
                <a:schemeClr val="tx1"/>
              </a:solidFill>
            </a:endParaRPr>
          </a:p>
          <a:p>
            <a:pPr marL="167970" indent="-167970">
              <a:buFont typeface="Arial" charset="0"/>
              <a:buChar char="•"/>
            </a:pPr>
            <a:r>
              <a:rPr lang="en-US" dirty="0">
                <a:solidFill>
                  <a:schemeClr val="tx1"/>
                </a:solidFill>
              </a:rPr>
              <a:t>Fn (Functions-as-a-Service or </a:t>
            </a:r>
            <a:r>
              <a:rPr lang="en-US" dirty="0" err="1">
                <a:solidFill>
                  <a:schemeClr val="tx1"/>
                </a:solidFill>
              </a:rPr>
              <a:t>Serverless</a:t>
            </a:r>
            <a:r>
              <a:rPr lang="en-US" dirty="0">
                <a:solidFill>
                  <a:schemeClr val="tx1"/>
                </a:solidFill>
              </a:rPr>
              <a:t>)</a:t>
            </a:r>
          </a:p>
          <a:p>
            <a:endParaRPr lang="en-US" dirty="0">
              <a:solidFill>
                <a:schemeClr val="tx1"/>
              </a:solidFill>
            </a:endParaRPr>
          </a:p>
          <a:p>
            <a:r>
              <a:rPr lang="en-US" dirty="0">
                <a:solidFill>
                  <a:schemeClr val="tx1"/>
                </a:solidFill>
              </a:rPr>
              <a:t>New standards are emerging and evolving from originator projects like Netflix OSS.</a:t>
            </a:r>
          </a:p>
          <a:p>
            <a:r>
              <a:rPr lang="en-US" dirty="0">
                <a:solidFill>
                  <a:schemeClr val="tx1"/>
                </a:solidFill>
              </a:rPr>
              <a:t>Industry has shifted to CNCF projects like </a:t>
            </a:r>
            <a:r>
              <a:rPr lang="en-US" dirty="0" err="1">
                <a:solidFill>
                  <a:schemeClr val="tx1"/>
                </a:solidFill>
              </a:rPr>
              <a:t>Linkerd</a:t>
            </a:r>
            <a:r>
              <a:rPr lang="en-US" dirty="0">
                <a:solidFill>
                  <a:schemeClr val="tx1"/>
                </a:solidFill>
              </a:rPr>
              <a:t> and </a:t>
            </a:r>
            <a:r>
              <a:rPr lang="en-US" dirty="0" err="1">
                <a:solidFill>
                  <a:schemeClr val="tx1"/>
                </a:solidFill>
              </a:rPr>
              <a:t>Istio</a:t>
            </a:r>
            <a:r>
              <a:rPr lang="en-US" dirty="0">
                <a:solidFill>
                  <a:schemeClr val="tx1"/>
                </a:solidFill>
              </a:rPr>
              <a:t>.</a:t>
            </a:r>
          </a:p>
          <a:p>
            <a:r>
              <a:rPr lang="en-US" dirty="0">
                <a:solidFill>
                  <a:schemeClr val="tx1"/>
                </a:solidFill>
              </a:rPr>
              <a:t>We have focused on </a:t>
            </a:r>
            <a:r>
              <a:rPr lang="en-US" dirty="0" err="1">
                <a:solidFill>
                  <a:schemeClr val="tx1"/>
                </a:solidFill>
              </a:rPr>
              <a:t>Istio</a:t>
            </a:r>
            <a:r>
              <a:rPr lang="en-US" dirty="0">
                <a:solidFill>
                  <a:schemeClr val="tx1"/>
                </a:solidFill>
              </a:rPr>
              <a:t>. </a:t>
            </a:r>
            <a:r>
              <a:rPr lang="en-US" dirty="0" err="1">
                <a:solidFill>
                  <a:schemeClr val="tx1"/>
                </a:solidFill>
              </a:rPr>
              <a:t>Linderd</a:t>
            </a:r>
            <a:r>
              <a:rPr lang="en-US" dirty="0">
                <a:solidFill>
                  <a:schemeClr val="tx1"/>
                </a:solidFill>
              </a:rPr>
              <a:t> offers support for </a:t>
            </a:r>
            <a:r>
              <a:rPr lang="en-US" dirty="0" err="1">
                <a:solidFill>
                  <a:schemeClr val="tx1"/>
                </a:solidFill>
              </a:rPr>
              <a:t>Istio</a:t>
            </a:r>
            <a:r>
              <a:rPr lang="en-US" dirty="0">
                <a:solidFill>
                  <a:schemeClr val="tx1"/>
                </a:solidFill>
              </a:rPr>
              <a:t>.</a:t>
            </a:r>
          </a:p>
        </p:txBody>
      </p:sp>
      <p:sp>
        <p:nvSpPr>
          <p:cNvPr id="4" name="Slide Number Placeholder 3"/>
          <p:cNvSpPr>
            <a:spLocks noGrp="1"/>
          </p:cNvSpPr>
          <p:nvPr>
            <p:ph type="sldNum" sz="quarter" idx="10"/>
          </p:nvPr>
        </p:nvSpPr>
        <p:spPr/>
        <p:txBody>
          <a:bodyPr/>
          <a:lstStyle/>
          <a:p>
            <a:fld id="{05A023A0-4034-CB45-B38E-D3FD8F2E654F}" type="slidenum">
              <a:rPr lang="en-US" altLang="en-US" smtClean="0">
                <a:solidFill>
                  <a:srgbClr val="5F5F5F"/>
                </a:solidFill>
              </a:rPr>
              <a:pPr/>
              <a:t>20</a:t>
            </a:fld>
            <a:endParaRPr lang="en-US" altLang="en-US">
              <a:solidFill>
                <a:srgbClr val="5F5F5F"/>
              </a:solidFill>
            </a:endParaRPr>
          </a:p>
        </p:txBody>
      </p:sp>
    </p:spTree>
    <p:extLst>
      <p:ext uri="{BB962C8B-B14F-4D97-AF65-F5344CB8AC3E}">
        <p14:creationId xmlns:p14="http://schemas.microsoft.com/office/powerpoint/2010/main" val="3417301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lnSpcReduction="10000"/>
          </a:bodyPr>
          <a:lstStyle/>
          <a:p>
            <a:r>
              <a:rPr lang="en-US" dirty="0">
                <a:solidFill>
                  <a:schemeClr val="tx1"/>
                </a:solidFill>
              </a:rPr>
              <a:t>Our platform, deployed on top of Kubernetes anywhere, will include:</a:t>
            </a:r>
          </a:p>
          <a:p>
            <a:pPr marL="167970" indent="-167970">
              <a:buFont typeface="Arial" charset="0"/>
              <a:buChar char="•"/>
            </a:pPr>
            <a:r>
              <a:rPr lang="en-US" dirty="0">
                <a:solidFill>
                  <a:schemeClr val="tx1"/>
                </a:solidFill>
              </a:rPr>
              <a:t>An </a:t>
            </a:r>
            <a:r>
              <a:rPr lang="en-US" dirty="0" err="1">
                <a:solidFill>
                  <a:schemeClr val="tx1"/>
                </a:solidFill>
              </a:rPr>
              <a:t>Istio</a:t>
            </a:r>
            <a:r>
              <a:rPr lang="en-US" dirty="0">
                <a:solidFill>
                  <a:schemeClr val="tx1"/>
                </a:solidFill>
              </a:rPr>
              <a:t> based service mesh. Functions as stated.</a:t>
            </a:r>
          </a:p>
          <a:p>
            <a:pPr marL="167970" indent="-167970">
              <a:buFont typeface="Arial" charset="0"/>
              <a:buChar char="•"/>
            </a:pPr>
            <a:r>
              <a:rPr lang="en-US" dirty="0">
                <a:solidFill>
                  <a:schemeClr val="tx1"/>
                </a:solidFill>
              </a:rPr>
              <a:t>Kafka based event management.</a:t>
            </a:r>
          </a:p>
          <a:p>
            <a:pPr marL="167970" indent="-167970" defTabSz="895838" eaLnBrk="0" fontAlgn="base" hangingPunct="0">
              <a:spcBef>
                <a:spcPts val="588"/>
              </a:spcBef>
              <a:spcAft>
                <a:spcPct val="0"/>
              </a:spcAft>
              <a:buFont typeface="Arial" charset="0"/>
              <a:buChar char="•"/>
              <a:defRPr/>
            </a:pPr>
            <a:r>
              <a:rPr lang="en-US" dirty="0">
                <a:solidFill>
                  <a:schemeClr val="tx1"/>
                </a:solidFill>
              </a:rPr>
              <a:t>A service catalog (or broker) that lets you tie in your </a:t>
            </a:r>
            <a:r>
              <a:rPr lang="en-US" dirty="0" err="1">
                <a:solidFill>
                  <a:schemeClr val="tx1"/>
                </a:solidFill>
              </a:rPr>
              <a:t>microservices</a:t>
            </a:r>
            <a:r>
              <a:rPr lang="en-US" dirty="0">
                <a:solidFill>
                  <a:schemeClr val="tx1"/>
                </a:solidFill>
              </a:rPr>
              <a:t> to external services </a:t>
            </a:r>
            <a:r>
              <a:rPr lang="mr-IN" dirty="0">
                <a:solidFill>
                  <a:schemeClr val="tx1"/>
                </a:solidFill>
              </a:rPr>
              <a:t>–</a:t>
            </a:r>
            <a:r>
              <a:rPr lang="en-US" dirty="0">
                <a:solidFill>
                  <a:schemeClr val="tx1"/>
                </a:solidFill>
              </a:rPr>
              <a:t> could be on other clouds.</a:t>
            </a:r>
          </a:p>
          <a:p>
            <a:pPr marL="167970" indent="-167970">
              <a:buFont typeface="Arial" charset="0"/>
              <a:buChar char="•"/>
            </a:pPr>
            <a:r>
              <a:rPr lang="en-US" dirty="0">
                <a:solidFill>
                  <a:schemeClr val="tx1"/>
                </a:solidFill>
              </a:rPr>
              <a:t>Apiary for API management and registry.</a:t>
            </a:r>
          </a:p>
          <a:p>
            <a:endParaRPr lang="en-US" dirty="0">
              <a:solidFill>
                <a:schemeClr val="tx1"/>
              </a:solidFill>
            </a:endParaRPr>
          </a:p>
          <a:p>
            <a:r>
              <a:rPr lang="en-US" dirty="0">
                <a:solidFill>
                  <a:schemeClr val="tx1"/>
                </a:solidFill>
              </a:rPr>
              <a:t>Not displayed here, but you can also talk about our use of CNCF ecosystem projects for Operations:</a:t>
            </a:r>
          </a:p>
          <a:p>
            <a:r>
              <a:rPr lang="en-US" dirty="0">
                <a:solidFill>
                  <a:schemeClr val="tx1"/>
                </a:solidFill>
              </a:rPr>
              <a:t>Prometheus - monitoring and alerting toolkit originally built at </a:t>
            </a:r>
            <a:r>
              <a:rPr lang="en-US" u="sng" dirty="0">
                <a:solidFill>
                  <a:schemeClr val="tx1"/>
                </a:solidFill>
                <a:hlinkClick r:id="rId3"/>
              </a:rPr>
              <a:t>SoundCloud</a:t>
            </a:r>
            <a:endParaRPr lang="en-US" u="sng" dirty="0">
              <a:solidFill>
                <a:schemeClr val="tx1"/>
              </a:solidFill>
            </a:endParaRPr>
          </a:p>
          <a:p>
            <a:r>
              <a:rPr lang="en-US" dirty="0" err="1">
                <a:solidFill>
                  <a:schemeClr val="tx1"/>
                </a:solidFill>
              </a:rPr>
              <a:t>Zipkin</a:t>
            </a:r>
            <a:r>
              <a:rPr lang="en-US" dirty="0">
                <a:solidFill>
                  <a:schemeClr val="tx1"/>
                </a:solidFill>
              </a:rPr>
              <a:t> - a distributed tracing system. It helps gather timing data needed to troubleshoot latency problems in </a:t>
            </a:r>
            <a:r>
              <a:rPr lang="en-US" dirty="0" err="1">
                <a:solidFill>
                  <a:schemeClr val="tx1"/>
                </a:solidFill>
              </a:rPr>
              <a:t>microservice</a:t>
            </a:r>
            <a:r>
              <a:rPr lang="en-US" dirty="0">
                <a:solidFill>
                  <a:schemeClr val="tx1"/>
                </a:solidFill>
              </a:rPr>
              <a:t> architectures. It manages both the collection and lookup of this data. </a:t>
            </a:r>
            <a:r>
              <a:rPr lang="en-US" dirty="0" err="1">
                <a:solidFill>
                  <a:schemeClr val="tx1"/>
                </a:solidFill>
              </a:rPr>
              <a:t>Zipkin’s</a:t>
            </a:r>
            <a:r>
              <a:rPr lang="en-US" dirty="0">
                <a:solidFill>
                  <a:schemeClr val="tx1"/>
                </a:solidFill>
              </a:rPr>
              <a:t> design is based on the </a:t>
            </a:r>
            <a:r>
              <a:rPr lang="en-US" dirty="0">
                <a:solidFill>
                  <a:schemeClr val="tx1"/>
                </a:solidFill>
                <a:hlinkClick r:id="rId4"/>
              </a:rPr>
              <a:t>Google Dapper</a:t>
            </a:r>
            <a:r>
              <a:rPr lang="en-US" dirty="0">
                <a:solidFill>
                  <a:schemeClr val="tx1"/>
                </a:solidFill>
              </a:rPr>
              <a:t> paper.</a:t>
            </a:r>
          </a:p>
          <a:p>
            <a:r>
              <a:rPr lang="en-US" dirty="0" err="1">
                <a:solidFill>
                  <a:schemeClr val="tx1"/>
                </a:solidFill>
              </a:rPr>
              <a:t>Vizceral</a:t>
            </a:r>
            <a:r>
              <a:rPr lang="en-US" dirty="0">
                <a:solidFill>
                  <a:schemeClr val="tx1"/>
                </a:solidFill>
              </a:rPr>
              <a:t> - a component for displaying traffic data on a </a:t>
            </a:r>
            <a:r>
              <a:rPr lang="en-US" dirty="0" err="1">
                <a:solidFill>
                  <a:schemeClr val="tx1"/>
                </a:solidFill>
              </a:rPr>
              <a:t>webgl</a:t>
            </a:r>
            <a:r>
              <a:rPr lang="en-US" dirty="0">
                <a:solidFill>
                  <a:schemeClr val="tx1"/>
                </a:solidFill>
              </a:rPr>
              <a:t> canvas. If a graph of nodes and edges with data about traffic volume is provided, it will render a traffic graph animating the connection volume between nodes.</a:t>
            </a:r>
          </a:p>
          <a:p>
            <a:endParaRPr lang="en-US"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fld id="{05A023A0-4034-CB45-B38E-D3FD8F2E654F}" type="slidenum">
              <a:rPr lang="en-US" altLang="en-US" smtClean="0">
                <a:solidFill>
                  <a:srgbClr val="5F5F5F"/>
                </a:solidFill>
              </a:rPr>
              <a:pPr/>
              <a:t>21</a:t>
            </a:fld>
            <a:endParaRPr lang="en-US" altLang="en-US">
              <a:solidFill>
                <a:srgbClr val="5F5F5F"/>
              </a:solidFill>
            </a:endParaRPr>
          </a:p>
        </p:txBody>
      </p:sp>
    </p:spTree>
    <p:extLst>
      <p:ext uri="{BB962C8B-B14F-4D97-AF65-F5344CB8AC3E}">
        <p14:creationId xmlns:p14="http://schemas.microsoft.com/office/powerpoint/2010/main" val="395426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167970" indent="-167970">
              <a:buFont typeface="Arial" charset="0"/>
              <a:buChar char="•"/>
            </a:pPr>
            <a:r>
              <a:rPr lang="en-US" dirty="0">
                <a:solidFill>
                  <a:schemeClr val="tx1"/>
                </a:solidFill>
              </a:rPr>
              <a:t>Functions-as-a-Service or </a:t>
            </a:r>
            <a:r>
              <a:rPr lang="en-US" dirty="0" err="1">
                <a:solidFill>
                  <a:schemeClr val="tx1"/>
                </a:solidFill>
              </a:rPr>
              <a:t>Serverless</a:t>
            </a:r>
            <a:r>
              <a:rPr lang="en-US" dirty="0">
                <a:solidFill>
                  <a:schemeClr val="tx1"/>
                </a:solidFill>
              </a:rPr>
              <a:t> is a rapidly growing movement where there is less concern with underlying infrastructure and more focus on writing code.</a:t>
            </a:r>
          </a:p>
          <a:p>
            <a:pPr marL="167970" indent="-167970">
              <a:buFont typeface="Arial" charset="0"/>
              <a:buChar char="•"/>
            </a:pPr>
            <a:r>
              <a:rPr lang="en-US" dirty="0">
                <a:solidFill>
                  <a:schemeClr val="tx1"/>
                </a:solidFill>
              </a:rPr>
              <a:t>Having code kicked off within an event based service.</a:t>
            </a:r>
          </a:p>
          <a:p>
            <a:pPr marL="167970" indent="-167970">
              <a:buFont typeface="Arial" charset="0"/>
              <a:buChar char="•"/>
            </a:pPr>
            <a:r>
              <a:rPr lang="en-US" dirty="0">
                <a:solidFill>
                  <a:schemeClr val="tx1"/>
                </a:solidFill>
              </a:rPr>
              <a:t>People think mostly of Lambda. Azure and Google Functions are also there. All very proprietary to cloud provider.</a:t>
            </a:r>
          </a:p>
          <a:p>
            <a:pPr marL="167970" indent="-167970">
              <a:buFont typeface="Arial" charset="0"/>
              <a:buChar char="•"/>
            </a:pPr>
            <a:r>
              <a:rPr lang="en-US" dirty="0">
                <a:solidFill>
                  <a:schemeClr val="tx1"/>
                </a:solidFill>
              </a:rPr>
              <a:t>Strategy: open source and community based.</a:t>
            </a:r>
          </a:p>
          <a:p>
            <a:pPr marL="167970" indent="-167970">
              <a:buFont typeface="Arial" charset="0"/>
              <a:buChar char="•"/>
            </a:pPr>
            <a:r>
              <a:rPr lang="en-US" dirty="0">
                <a:solidFill>
                  <a:schemeClr val="tx1"/>
                </a:solidFill>
              </a:rPr>
              <a:t>Acquihired </a:t>
            </a:r>
            <a:r>
              <a:rPr lang="en-US" dirty="0">
                <a:solidFill>
                  <a:schemeClr val="tx1"/>
                </a:solidFill>
                <a:hlinkClick r:id="rId3"/>
              </a:rPr>
              <a:t>Iron.io</a:t>
            </a:r>
            <a:r>
              <a:rPr lang="en-US" dirty="0">
                <a:solidFill>
                  <a:schemeClr val="tx1"/>
                </a:solidFill>
              </a:rPr>
              <a:t> which was first company to build a cloud neutral </a:t>
            </a:r>
            <a:r>
              <a:rPr lang="en-US" dirty="0" err="1">
                <a:solidFill>
                  <a:schemeClr val="tx1"/>
                </a:solidFill>
              </a:rPr>
              <a:t>serverless</a:t>
            </a:r>
            <a:r>
              <a:rPr lang="en-US" dirty="0">
                <a:solidFill>
                  <a:schemeClr val="tx1"/>
                </a:solidFill>
              </a:rPr>
              <a:t> solution. Provides credibility.</a:t>
            </a:r>
          </a:p>
          <a:p>
            <a:pPr marL="167970" indent="-167970">
              <a:buFont typeface="Arial" charset="0"/>
              <a:buChar char="•"/>
            </a:pPr>
            <a:r>
              <a:rPr lang="en-US" dirty="0">
                <a:solidFill>
                  <a:schemeClr val="tx1"/>
                </a:solidFill>
              </a:rPr>
              <a:t>Cloud neutral. Will run on </a:t>
            </a:r>
            <a:r>
              <a:rPr lang="en-US" dirty="0" err="1">
                <a:solidFill>
                  <a:schemeClr val="tx1"/>
                </a:solidFill>
              </a:rPr>
              <a:t>Kub</a:t>
            </a:r>
            <a:r>
              <a:rPr lang="en-US" dirty="0">
                <a:solidFill>
                  <a:schemeClr val="tx1"/>
                </a:solidFill>
              </a:rPr>
              <a:t> anywhere. No proprietary lock-in.</a:t>
            </a:r>
          </a:p>
          <a:p>
            <a:pPr marL="167970" indent="-167970">
              <a:buFont typeface="Arial" charset="0"/>
              <a:buChar char="•"/>
            </a:pPr>
            <a:r>
              <a:rPr lang="en-US" dirty="0">
                <a:solidFill>
                  <a:schemeClr val="tx1"/>
                </a:solidFill>
              </a:rPr>
              <a:t>Can do local development in Docker. Debug on desktop. Becomes </a:t>
            </a:r>
            <a:r>
              <a:rPr lang="en-US" dirty="0" err="1">
                <a:solidFill>
                  <a:schemeClr val="tx1"/>
                </a:solidFill>
              </a:rPr>
              <a:t>serverless</a:t>
            </a:r>
            <a:r>
              <a:rPr lang="en-US" dirty="0">
                <a:solidFill>
                  <a:schemeClr val="tx1"/>
                </a:solidFill>
              </a:rPr>
              <a:t> when deploy to a cloud service.</a:t>
            </a:r>
          </a:p>
        </p:txBody>
      </p:sp>
      <p:sp>
        <p:nvSpPr>
          <p:cNvPr id="4" name="Slide Number Placeholder 3"/>
          <p:cNvSpPr>
            <a:spLocks noGrp="1"/>
          </p:cNvSpPr>
          <p:nvPr>
            <p:ph type="sldNum" sz="quarter" idx="10"/>
          </p:nvPr>
        </p:nvSpPr>
        <p:spPr/>
        <p:txBody>
          <a:bodyPr/>
          <a:lstStyle/>
          <a:p>
            <a:fld id="{05A023A0-4034-CB45-B38E-D3FD8F2E654F}" type="slidenum">
              <a:rPr lang="en-US" altLang="en-US" smtClean="0">
                <a:solidFill>
                  <a:srgbClr val="5F5F5F"/>
                </a:solidFill>
              </a:rPr>
              <a:pPr/>
              <a:t>22</a:t>
            </a:fld>
            <a:endParaRPr lang="en-US" altLang="en-US">
              <a:solidFill>
                <a:srgbClr val="5F5F5F"/>
              </a:solidFill>
            </a:endParaRPr>
          </a:p>
        </p:txBody>
      </p:sp>
    </p:spTree>
    <p:extLst>
      <p:ext uri="{BB962C8B-B14F-4D97-AF65-F5344CB8AC3E}">
        <p14:creationId xmlns:p14="http://schemas.microsoft.com/office/powerpoint/2010/main" val="2718473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24-2-2018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930739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24-2-2018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197478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24-2-2018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1602777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8441" y="1524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82A06B71-5797-4400-97B2-CAD29CD393BF}" type="datetime1">
              <a:rPr lang="en-US" smtClean="0"/>
              <a:t>24-Feb-18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952" y="3810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Content Placeholder 3"/>
          <p:cNvSpPr>
            <a:spLocks noGrp="1"/>
          </p:cNvSpPr>
          <p:nvPr>
            <p:ph sz="half" idx="14"/>
          </p:nvPr>
        </p:nvSpPr>
        <p:spPr>
          <a:xfrm>
            <a:off x="6248441" y="3810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51149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6F1AA1E-4347-4040-B383-CADF6AEFDBDE}" type="datetime1">
              <a:rPr lang="en-US" smtClean="0"/>
              <a:t>24-Feb-18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
        <p:nvSpPr>
          <p:cNvPr id="7" name="Title 6"/>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46454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3" name="Text Placeholder 12"/>
          <p:cNvSpPr>
            <a:spLocks noGrp="1"/>
          </p:cNvSpPr>
          <p:nvPr>
            <p:ph type="body" sz="quarter" idx="13" hasCustomPrompt="1"/>
          </p:nvPr>
        </p:nvSpPr>
        <p:spPr>
          <a:xfrm>
            <a:off x="531952" y="3429452"/>
            <a:ext cx="11128097"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A3DBCE0E-EBDE-4ECA-9165-4DE152D28747}" type="datetime1">
              <a:rPr lang="en-US" smtClean="0"/>
              <a:t>24-Feb-18</a:t>
            </a:fld>
            <a:endParaRPr/>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a:p>
        </p:txBody>
      </p:sp>
      <p:pic>
        <p:nvPicPr>
          <p:cNvPr id="9" name="Picture 8" descr="Oracle logo in white on red staging background" title="Oracle red badge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0" name="TextBox 9"/>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13237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7" name="Date Placeholder 6"/>
          <p:cNvSpPr>
            <a:spLocks noGrp="1"/>
          </p:cNvSpPr>
          <p:nvPr>
            <p:ph type="dt" sz="half" idx="10"/>
          </p:nvPr>
        </p:nvSpPr>
        <p:spPr/>
        <p:txBody>
          <a:bodyPr/>
          <a:lstStyle>
            <a:lvl1pPr>
              <a:defRPr>
                <a:solidFill>
                  <a:srgbClr val="5F5F5F"/>
                </a:solidFill>
              </a:defRPr>
            </a:lvl1pPr>
          </a:lstStyle>
          <a:p>
            <a:fld id="{9D28B717-8340-4B9A-845A-164153C1FB3D}" type="datetime1">
              <a:rPr lang="en-US" smtClean="0"/>
              <a:t>24-Feb-18</a:t>
            </a:fld>
            <a:endParaRPr/>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pic>
        <p:nvPicPr>
          <p:cNvPr id="10" name="Picture 9" descr="Oracle logo in white on red staging background" title="Oracle red badge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9" name="TextBox 8"/>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237690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6" name="Rectangle 5" descr="Full slide 4-color photo can be inserted here" title="Title Slide with Picture"/>
          <p:cNvSpPr/>
          <p:nvPr/>
        </p:nvSpPr>
        <p:spPr bwMode="hidden">
          <a:xfrm>
            <a:off x="1" y="451"/>
            <a:ext cx="12192000"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3" name="Date Placeholder 2"/>
          <p:cNvSpPr>
            <a:spLocks noGrp="1"/>
          </p:cNvSpPr>
          <p:nvPr>
            <p:ph type="dt" sz="half" idx="10"/>
          </p:nvPr>
        </p:nvSpPr>
        <p:spPr/>
        <p:txBody>
          <a:bodyPr/>
          <a:lstStyle>
            <a:lvl1pPr>
              <a:defRPr>
                <a:solidFill>
                  <a:schemeClr val="tx1"/>
                </a:solidFill>
              </a:defRPr>
            </a:lvl1pPr>
          </a:lstStyle>
          <a:p>
            <a:fld id="{5FE2418F-30F9-4C23-8769-0C0435554F84}" type="datetime1">
              <a:rPr lang="en-US" smtClean="0"/>
              <a:t>24-Feb-18</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9" name="Title 8"/>
          <p:cNvSpPr>
            <a:spLocks noGrp="1"/>
          </p:cNvSpPr>
          <p:nvPr>
            <p:ph type="title"/>
          </p:nvPr>
        </p:nvSpPr>
        <p:spPr>
          <a:xfrm>
            <a:off x="531953" y="739776"/>
            <a:ext cx="9603701"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953" y="3429452"/>
            <a:ext cx="9603701"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3" name="Text Placeholder 10"/>
          <p:cNvSpPr>
            <a:spLocks noGrp="1"/>
          </p:cNvSpPr>
          <p:nvPr>
            <p:ph type="body" sz="quarter" idx="15" hasCustomPrompt="1"/>
          </p:nvPr>
        </p:nvSpPr>
        <p:spPr>
          <a:xfrm>
            <a:off x="531900" y="2286000"/>
            <a:ext cx="9603701"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1" name="TextBox 10"/>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132949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descr="Full slide 4-color photo can be inserted here" title="Title Slide with Picture"/>
          <p:cNvSpPr/>
          <p:nvPr userDrawn="1"/>
        </p:nvSpPr>
        <p:spPr bwMode="hidden">
          <a:xfrm>
            <a:off x="1" y="0"/>
            <a:ext cx="12192000"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47791A25-5605-497B-B570-ECC35AD4D3DB}" type="datetime1">
              <a:rPr lang="en-US" smtClean="0"/>
              <a:t>24-Feb-18</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9" name="Title 8"/>
          <p:cNvSpPr>
            <a:spLocks noGrp="1"/>
          </p:cNvSpPr>
          <p:nvPr>
            <p:ph type="title"/>
          </p:nvPr>
        </p:nvSpPr>
        <p:spPr>
          <a:xfrm>
            <a:off x="531952" y="739776"/>
            <a:ext cx="9146382"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952" y="3429452"/>
            <a:ext cx="9146382"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1" name="Rectangle 10"/>
          <p:cNvSpPr/>
          <p:nvPr/>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6" name="Text Placeholder 10"/>
          <p:cNvSpPr>
            <a:spLocks noGrp="1"/>
          </p:cNvSpPr>
          <p:nvPr>
            <p:ph type="body" sz="quarter" idx="15" hasCustomPrompt="1"/>
          </p:nvPr>
        </p:nvSpPr>
        <p:spPr>
          <a:xfrm>
            <a:off x="531900" y="2286000"/>
            <a:ext cx="9603701"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7" name="Text Placeholder 12"/>
          <p:cNvSpPr>
            <a:spLocks noGrp="1"/>
          </p:cNvSpPr>
          <p:nvPr>
            <p:ph type="body" sz="quarter" idx="16"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3" name="TextBox 12"/>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357173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title="Title Slide with Picture"/>
          <p:cNvSpPr/>
          <p:nvPr userDrawn="1"/>
        </p:nvSpPr>
        <p:spPr bwMode="hidden">
          <a:xfrm>
            <a:off x="1" y="0"/>
            <a:ext cx="12192000"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A18A9C27-06E4-4E36-A328-EDF926A9BD5F}" type="datetime1">
              <a:rPr lang="en-US" smtClean="0"/>
              <a:t>24-Feb-18</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9" name="Title 8"/>
          <p:cNvSpPr>
            <a:spLocks noGrp="1"/>
          </p:cNvSpPr>
          <p:nvPr>
            <p:ph type="title"/>
          </p:nvPr>
        </p:nvSpPr>
        <p:spPr>
          <a:xfrm>
            <a:off x="531952" y="739776"/>
            <a:ext cx="9146382"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952" y="3429452"/>
            <a:ext cx="9146382"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1" name="Rectangle 10"/>
          <p:cNvSpPr/>
          <p:nvPr/>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5" name="Rectangle 14"/>
          <p:cNvSpPr/>
          <p:nvPr/>
        </p:nvSpPr>
        <p:spPr>
          <a:xfrm>
            <a:off x="9826002" y="5409983"/>
            <a:ext cx="1829276"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sz="1800"/>
          </a:p>
        </p:txBody>
      </p:sp>
      <p:sp>
        <p:nvSpPr>
          <p:cNvPr id="16" name="Text Placeholder 10"/>
          <p:cNvSpPr>
            <a:spLocks noGrp="1"/>
          </p:cNvSpPr>
          <p:nvPr>
            <p:ph type="body" sz="quarter" idx="15" hasCustomPrompt="1"/>
          </p:nvPr>
        </p:nvSpPr>
        <p:spPr>
          <a:xfrm>
            <a:off x="531900" y="2286000"/>
            <a:ext cx="9603701"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7" name="Text Placeholder 12"/>
          <p:cNvSpPr>
            <a:spLocks noGrp="1"/>
          </p:cNvSpPr>
          <p:nvPr>
            <p:ph type="body" sz="quarter" idx="16"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1388790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531289" y="1524001"/>
            <a:ext cx="1112942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ABC99E3F-EE05-4A38-B206-1417236EFC3A}" type="datetime1">
              <a:rPr lang="en-US" smtClean="0"/>
              <a:t>24-Feb-18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82763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24-2-2018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8562575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531289" y="1981200"/>
            <a:ext cx="11129420"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B40BD3B-FCAD-4305-8D1B-B7C4BC28B32B}" type="datetime1">
              <a:rPr lang="en-US" smtClean="0"/>
              <a:t>24-Feb-18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Tree>
    <p:extLst>
      <p:ext uri="{BB962C8B-B14F-4D97-AF65-F5344CB8AC3E}">
        <p14:creationId xmlns:p14="http://schemas.microsoft.com/office/powerpoint/2010/main" val="66137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Date Placeholder 3"/>
          <p:cNvSpPr>
            <a:spLocks noGrp="1"/>
          </p:cNvSpPr>
          <p:nvPr>
            <p:ph type="dt" sz="half" idx="10"/>
          </p:nvPr>
        </p:nvSpPr>
        <p:spPr/>
        <p:txBody>
          <a:bodyPr/>
          <a:lstStyle/>
          <a:p>
            <a:fld id="{CE3B8304-8DC3-42CC-A4DA-A0B891491582}" type="datetime1">
              <a:rPr lang="en-US" smtClean="0"/>
              <a:t>24-Feb-18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1506486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B45A6F-2508-4172-A20A-284B07A6F1EC}" type="datetime1">
              <a:rPr lang="en-US" smtClean="0"/>
              <a:t>24-Feb-18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40487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1" y="0"/>
            <a:ext cx="12192000"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7" name="Group 6"/>
          <p:cNvGrpSpPr/>
          <p:nvPr/>
        </p:nvGrpSpPr>
        <p:grpSpPr bwMode="gray">
          <a:xfrm>
            <a:off x="-286" y="0"/>
            <a:ext cx="12192574"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94A254A1-246E-49B0-AC92-1448176E6305}" type="datetime1">
              <a:rPr lang="en-US" smtClean="0"/>
              <a:t>24-Feb-18</a:t>
            </a:fld>
            <a:endParaRP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is-IS" sz="850" dirty="0" smtClean="0">
                <a:solidFill>
                  <a:srgbClr val="58595B"/>
                </a:solidFill>
              </a:rPr>
              <a:t>2018</a:t>
            </a:r>
            <a:r>
              <a:rPr lang="en-US" sz="850" dirty="0" smtClean="0">
                <a:solidFill>
                  <a:srgbClr val="58595B"/>
                </a:solidFill>
              </a:rPr>
              <a:t>,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15348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951" y="1905000"/>
            <a:ext cx="4801850" cy="1645920"/>
          </a:xfrm>
        </p:spPr>
        <p:txBody>
          <a:bodyPr anchor="b"/>
          <a:lstStyle>
            <a:lvl1pPr algn="l">
              <a:lnSpc>
                <a:spcPct val="80000"/>
              </a:lnSpc>
              <a:defRPr sz="4800" b="0"/>
            </a:lvl1pPr>
          </a:lstStyle>
          <a:p>
            <a:r>
              <a:rPr lang="en-US" smtClean="0"/>
              <a:t>Click to edit Master title style</a:t>
            </a:r>
            <a:endParaRPr/>
          </a:p>
        </p:txBody>
      </p:sp>
      <p:sp>
        <p:nvSpPr>
          <p:cNvPr id="3" name="Picture Placeholder 2"/>
          <p:cNvSpPr>
            <a:spLocks noGrp="1"/>
          </p:cNvSpPr>
          <p:nvPr>
            <p:ph type="pic" idx="1"/>
          </p:nvPr>
        </p:nvSpPr>
        <p:spPr>
          <a:xfrm>
            <a:off x="5589912" y="533400"/>
            <a:ext cx="6070139"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951" y="3657600"/>
            <a:ext cx="480184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8138B8-7D17-44B7-A432-D5E71C05115D}" type="datetime1">
              <a:rPr lang="en-US" smtClean="0"/>
              <a:t>24-Feb-18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51380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D03B7AF-C5E3-4706-B1A4-007D63DB75AA}" type="datetime1">
              <a:rPr lang="en-US" smtClean="0"/>
              <a:t>24-Feb-18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p:cNvSpPr>
          <p:nvPr>
            <p:ph type="pic" sz="quarter" idx="14" hasCustomPrompt="1"/>
          </p:nvPr>
        </p:nvSpPr>
        <p:spPr>
          <a:xfrm>
            <a:off x="2286596" y="1828800"/>
            <a:ext cx="3475625"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
        <p:nvSpPr>
          <p:cNvPr id="10" name="Text Placeholder 10"/>
          <p:cNvSpPr>
            <a:spLocks noGrp="1"/>
          </p:cNvSpPr>
          <p:nvPr>
            <p:ph type="body" sz="quarter" idx="15"/>
          </p:nvPr>
        </p:nvSpPr>
        <p:spPr>
          <a:xfrm>
            <a:off x="6036612" y="1828799"/>
            <a:ext cx="5623436"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65585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5" name="Date Placeholder 4"/>
          <p:cNvSpPr>
            <a:spLocks noGrp="1"/>
          </p:cNvSpPr>
          <p:nvPr>
            <p:ph type="dt" sz="half" idx="10"/>
          </p:nvPr>
        </p:nvSpPr>
        <p:spPr/>
        <p:txBody>
          <a:bodyPr/>
          <a:lstStyle/>
          <a:p>
            <a:fld id="{5FC2E2C7-C1C2-4C26-A6F1-D3E7038E7A26}" type="datetime1">
              <a:rPr lang="en-US" smtClean="0"/>
              <a:t>24-Feb-18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68459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5" name="Date Placeholder 4"/>
          <p:cNvSpPr>
            <a:spLocks noGrp="1"/>
          </p:cNvSpPr>
          <p:nvPr>
            <p:ph type="dt" sz="half" idx="10"/>
          </p:nvPr>
        </p:nvSpPr>
        <p:spPr/>
        <p:txBody>
          <a:bodyPr/>
          <a:lstStyle/>
          <a:p>
            <a:fld id="{EA8AC575-5270-4A28-92F9-683C034F3952}" type="datetime1">
              <a:rPr lang="en-US" smtClean="0"/>
              <a:t>24-Feb-18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noChangeAspect="1"/>
          </p:cNvSpPr>
          <p:nvPr>
            <p:ph type="pic" sz="quarter" idx="14" hasCustomPrompt="1"/>
          </p:nvPr>
        </p:nvSpPr>
        <p:spPr>
          <a:xfrm>
            <a:off x="531950" y="1905000"/>
            <a:ext cx="2195132"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Tree>
    <p:extLst>
      <p:ext uri="{BB962C8B-B14F-4D97-AF65-F5344CB8AC3E}">
        <p14:creationId xmlns:p14="http://schemas.microsoft.com/office/powerpoint/2010/main" val="402914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8441" y="1524001"/>
            <a:ext cx="541160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BE533155-92F2-4E99-B360-D93154DDC1F6}" type="datetime1">
              <a:rPr lang="en-US" smtClean="0"/>
              <a:t>24-Feb-18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75669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58187"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AF3CD70F-D590-45A0-8358-2F43573C7A9B}" type="datetime1">
              <a:rPr lang="en-US" smtClean="0"/>
              <a:t>24-Feb-18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3"/>
          <p:cNvSpPr>
            <a:spLocks noGrp="1"/>
          </p:cNvSpPr>
          <p:nvPr>
            <p:ph sz="half" idx="13"/>
          </p:nvPr>
        </p:nvSpPr>
        <p:spPr>
          <a:xfrm>
            <a:off x="818442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81730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89A218B-532D-4305-86F5-189ED9A69158}" type="datetimeFigureOut">
              <a:rPr lang="nl-NL" smtClean="0"/>
              <a:t>24-2-2018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8109482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8441" y="1524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82A06B71-5797-4400-97B2-CAD29CD393BF}" type="datetime1">
              <a:rPr lang="en-US" smtClean="0"/>
              <a:t>24-Feb-18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952" y="3810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Content Placeholder 3"/>
          <p:cNvSpPr>
            <a:spLocks noGrp="1"/>
          </p:cNvSpPr>
          <p:nvPr>
            <p:ph sz="half" idx="14"/>
          </p:nvPr>
        </p:nvSpPr>
        <p:spPr>
          <a:xfrm>
            <a:off x="6248441" y="3810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59286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8E0168C-BBC0-4A2A-9433-114ED01816A5}" type="datetime1">
              <a:rPr lang="en-US" smtClean="0"/>
              <a:t>24-Feb-18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744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952" y="3733800"/>
            <a:ext cx="11128099"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393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744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393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56769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7582" y="1524000"/>
            <a:ext cx="5487829"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397B56-1681-4DD5-893D-059BAB4BB1AE}" type="datetime1">
              <a:rPr lang="en-US" smtClean="0"/>
              <a:t>24-Feb-18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hasCustomPrompt="1"/>
          </p:nvPr>
        </p:nvSpPr>
        <p:spPr>
          <a:xfrm>
            <a:off x="760610" y="1524000"/>
            <a:ext cx="4077762" cy="2743200"/>
          </a:xfrm>
        </p:spPr>
        <p:txBody>
          <a:bodyPr anchor="ctr"/>
          <a:lstStyle>
            <a:lvl1pPr algn="r">
              <a:defRPr sz="16600" b="1">
                <a:solidFill>
                  <a:schemeClr val="accent2"/>
                </a:solidFill>
              </a:defRPr>
            </a:lvl1pPr>
          </a:lstStyle>
          <a:p>
            <a:r>
              <a:rPr/>
              <a:t>XX</a:t>
            </a:r>
          </a:p>
        </p:txBody>
      </p:sp>
    </p:spTree>
    <p:extLst>
      <p:ext uri="{BB962C8B-B14F-4D97-AF65-F5344CB8AC3E}">
        <p14:creationId xmlns:p14="http://schemas.microsoft.com/office/powerpoint/2010/main" val="323146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951"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951"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5390"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5390"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1ADBECB3-2853-48F9-97D0-B5E5D44FEA0C}" type="datetime1">
              <a:rPr lang="en-US" smtClean="0"/>
              <a:t>24-Feb-18</a:t>
            </a:fld>
            <a:endParaRPr/>
          </a:p>
        </p:txBody>
      </p:sp>
      <p:sp>
        <p:nvSpPr>
          <p:cNvPr id="8" name="Footer Placeholder 7"/>
          <p:cNvSpPr>
            <a:spLocks noGrp="1"/>
          </p:cNvSpPr>
          <p:nvPr>
            <p:ph type="ftr" sz="quarter" idx="11"/>
          </p:nvPr>
        </p:nvSpPr>
        <p:spPr/>
        <p:txBody>
          <a:bodyPr/>
          <a:lstStyle/>
          <a:p>
            <a:r>
              <a:rPr lang="en-US"/>
              <a:t>Confidential – Oracle Internal/Restricted/Highly Restricted</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2165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DE184C3-A681-42ED-B49C-2186508833FB}" type="datetime1">
              <a:rPr lang="en-US" smtClean="0"/>
              <a:t>24-Feb-18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95809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6F1AA1E-4347-4040-B383-CADF6AEFDBDE}" type="datetime1">
              <a:rPr lang="en-US" smtClean="0"/>
              <a:t>24-Feb-18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
        <p:nvSpPr>
          <p:cNvPr id="7" name="Title 6"/>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38908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B43CC7-1C9A-4A0D-B027-0171BAA6BC20}" type="datetime1">
              <a:rPr lang="en-US" smtClean="0"/>
              <a:t>24-Feb-18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0177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00" y="1524000"/>
            <a:ext cx="7774575"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8779574" y="1524001"/>
            <a:ext cx="2972574"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668F68-68AE-4D23-A3AD-22D7833DF61E}" type="datetime1">
              <a:rPr lang="en-US" smtClean="0"/>
              <a:t>24-Feb-18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01847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2" y="1524000"/>
            <a:ext cx="6097587"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7010638" y="1524000"/>
            <a:ext cx="464941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A3DBD2-EA92-4443-8B63-23E847207460}" type="datetime1">
              <a:rPr lang="en-US" smtClean="0"/>
              <a:t>24-Feb-18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64344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951"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22DAFA-8BED-4460-AE07-12B0CD90286F}" type="datetime1">
              <a:rPr lang="en-US" smtClean="0"/>
              <a:t>24-Feb-18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248439"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0" name="Text Placeholder 3"/>
          <p:cNvSpPr>
            <a:spLocks noGrp="1"/>
          </p:cNvSpPr>
          <p:nvPr>
            <p:ph type="body" sz="half" idx="14"/>
          </p:nvPr>
        </p:nvSpPr>
        <p:spPr>
          <a:xfrm>
            <a:off x="6248438"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19938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Date Placeholder 4"/>
          <p:cNvSpPr>
            <a:spLocks noGrp="1"/>
          </p:cNvSpPr>
          <p:nvPr>
            <p:ph type="dt" sz="half" idx="10"/>
          </p:nvPr>
        </p:nvSpPr>
        <p:spPr/>
        <p:txBody>
          <a:bodyPr/>
          <a:lstStyle/>
          <a:p>
            <a:fld id="{889A218B-532D-4305-86F5-189ED9A69158}" type="datetimeFigureOut">
              <a:rPr lang="nl-NL" smtClean="0"/>
              <a:t>24-2-2018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6192760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951"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DF91FF-2F5A-4AB1-9EC4-7A786328B3FF}" type="datetime1">
              <a:rPr lang="en-US" smtClean="0"/>
              <a:t>24-Feb-18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358187"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0" name="Text Placeholder 3"/>
          <p:cNvSpPr>
            <a:spLocks noGrp="1"/>
          </p:cNvSpPr>
          <p:nvPr>
            <p:ph type="body" sz="half" idx="14"/>
          </p:nvPr>
        </p:nvSpPr>
        <p:spPr>
          <a:xfrm>
            <a:off x="4358187"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4423"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4" name="Text Placeholder 3"/>
          <p:cNvSpPr>
            <a:spLocks noGrp="1"/>
          </p:cNvSpPr>
          <p:nvPr>
            <p:ph type="body" sz="half" idx="16"/>
          </p:nvPr>
        </p:nvSpPr>
        <p:spPr>
          <a:xfrm>
            <a:off x="8184423"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3685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7737" y="1522827"/>
            <a:ext cx="6497058"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955" y="1827862"/>
            <a:ext cx="1841355" cy="3887139"/>
          </a:xfrm>
          <a:prstGeom prst="rect">
            <a:avLst/>
          </a:prstGeom>
        </p:spPr>
      </p:pic>
      <p:sp>
        <p:nvSpPr>
          <p:cNvPr id="3" name="Picture Placeholder 2"/>
          <p:cNvSpPr>
            <a:spLocks noGrp="1"/>
          </p:cNvSpPr>
          <p:nvPr>
            <p:ph type="pic" idx="1"/>
          </p:nvPr>
        </p:nvSpPr>
        <p:spPr bwMode="gray">
          <a:xfrm>
            <a:off x="1889614" y="2364583"/>
            <a:ext cx="1618910"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8BC978CF-76FD-4EB0-867A-16C54DB21A4F}" type="datetime1">
              <a:rPr lang="en-US" smtClean="0"/>
              <a:t>24-Feb-18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3492" y="1850231"/>
            <a:ext cx="5248055"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itle 3"/>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81819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50657" y="1112973"/>
            <a:ext cx="6007047" cy="4568613"/>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smtClean="0"/>
              <a:t>Click to edit Master title style</a:t>
            </a:r>
            <a:endParaRPr/>
          </a:p>
        </p:txBody>
      </p:sp>
      <p:sp>
        <p:nvSpPr>
          <p:cNvPr id="5" name="Date Placeholder 4"/>
          <p:cNvSpPr>
            <a:spLocks noGrp="1"/>
          </p:cNvSpPr>
          <p:nvPr>
            <p:ph type="dt" sz="half" idx="10"/>
          </p:nvPr>
        </p:nvSpPr>
        <p:spPr/>
        <p:txBody>
          <a:bodyPr/>
          <a:lstStyle/>
          <a:p>
            <a:fld id="{479F0D54-9A2F-4E07-9703-704E8FC6FD4E}" type="datetime1">
              <a:rPr lang="en-US" smtClean="0"/>
              <a:t>24-Feb-18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749431" y="1013144"/>
            <a:ext cx="3963169"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1844" y="1905001"/>
            <a:ext cx="1841355" cy="3887139"/>
          </a:xfrm>
          <a:prstGeom prst="rect">
            <a:avLst/>
          </a:prstGeom>
        </p:spPr>
      </p:pic>
      <p:sp>
        <p:nvSpPr>
          <p:cNvPr id="14" name="Picture Placeholder 2"/>
          <p:cNvSpPr>
            <a:spLocks noGrp="1"/>
          </p:cNvSpPr>
          <p:nvPr>
            <p:ph type="pic" idx="1"/>
          </p:nvPr>
        </p:nvSpPr>
        <p:spPr bwMode="gray">
          <a:xfrm>
            <a:off x="4080505" y="2448864"/>
            <a:ext cx="1618910"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extLst>
      <p:ext uri="{BB962C8B-B14F-4D97-AF65-F5344CB8AC3E}">
        <p14:creationId xmlns:p14="http://schemas.microsoft.com/office/powerpoint/2010/main" val="102094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193" y="2011146"/>
            <a:ext cx="1820130"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095" y="1585323"/>
            <a:ext cx="5830818" cy="4107283"/>
          </a:xfrm>
          <a:prstGeom prst="rect">
            <a:avLst/>
          </a:prstGeom>
        </p:spPr>
      </p:pic>
      <p:sp>
        <p:nvSpPr>
          <p:cNvPr id="3" name="Picture Placeholder 2"/>
          <p:cNvSpPr>
            <a:spLocks noGrp="1"/>
          </p:cNvSpPr>
          <p:nvPr>
            <p:ph type="pic" idx="1"/>
          </p:nvPr>
        </p:nvSpPr>
        <p:spPr bwMode="gray">
          <a:xfrm>
            <a:off x="1910668" y="2364583"/>
            <a:ext cx="157317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E7782A0B-4B62-492F-B373-ED62ADE765FC}" type="datetime1">
              <a:rPr lang="en-US" smtClean="0"/>
              <a:t>24-Feb-18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3493" y="1975104"/>
            <a:ext cx="5250023"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itle 3"/>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77515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r="2901"/>
          <a:stretch/>
        </p:blipFill>
        <p:spPr>
          <a:xfrm rot="5400000">
            <a:off x="5894000" y="1502132"/>
            <a:ext cx="5674025" cy="4118397"/>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smtClean="0"/>
              <a:t>Click to edit Master title style</a:t>
            </a:r>
            <a:endParaRPr/>
          </a:p>
        </p:txBody>
      </p:sp>
      <p:sp>
        <p:nvSpPr>
          <p:cNvPr id="5" name="Date Placeholder 4"/>
          <p:cNvSpPr>
            <a:spLocks noGrp="1"/>
          </p:cNvSpPr>
          <p:nvPr>
            <p:ph type="dt" sz="half" idx="10"/>
          </p:nvPr>
        </p:nvSpPr>
        <p:spPr/>
        <p:txBody>
          <a:bodyPr/>
          <a:lstStyle/>
          <a:p>
            <a:fld id="{F9AE972E-73A1-46F6-844F-FD5AC8EB6D46}" type="datetime1">
              <a:rPr lang="en-US" smtClean="0"/>
              <a:t>24-Feb-18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7063543" y="1013144"/>
            <a:ext cx="3314430"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pic>
        <p:nvPicPr>
          <p:cNvPr id="19" name="Picture 18" descr="Photos, screen captures, graphics can be inserted in a white mobile phone and tablet" title="Android Smartphone and Tablet: Vertic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0990" y="2096383"/>
            <a:ext cx="1820130" cy="3522853"/>
          </a:xfrm>
          <a:prstGeom prst="rect">
            <a:avLst/>
          </a:prstGeom>
        </p:spPr>
      </p:pic>
      <p:sp>
        <p:nvSpPr>
          <p:cNvPr id="20" name="Picture Placeholder 2"/>
          <p:cNvSpPr>
            <a:spLocks noGrp="1"/>
          </p:cNvSpPr>
          <p:nvPr>
            <p:ph type="pic" idx="1"/>
          </p:nvPr>
        </p:nvSpPr>
        <p:spPr bwMode="gray">
          <a:xfrm>
            <a:off x="4094465" y="2449820"/>
            <a:ext cx="157317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extLst>
      <p:ext uri="{BB962C8B-B14F-4D97-AF65-F5344CB8AC3E}">
        <p14:creationId xmlns:p14="http://schemas.microsoft.com/office/powerpoint/2010/main" val="111375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1" y="0"/>
            <a:ext cx="12192000"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 name="Group 1"/>
          <p:cNvGrpSpPr/>
          <p:nvPr/>
        </p:nvGrpSpPr>
        <p:grpSpPr>
          <a:xfrm>
            <a:off x="1" y="0"/>
            <a:ext cx="12192574"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grpSp>
      <p:sp>
        <p:nvSpPr>
          <p:cNvPr id="5" name="Date Placeholder 4"/>
          <p:cNvSpPr>
            <a:spLocks noGrp="1"/>
          </p:cNvSpPr>
          <p:nvPr>
            <p:ph type="dt" sz="half" idx="10"/>
          </p:nvPr>
        </p:nvSpPr>
        <p:spPr/>
        <p:txBody>
          <a:bodyPr/>
          <a:lstStyle>
            <a:lvl1pPr>
              <a:defRPr>
                <a:solidFill>
                  <a:srgbClr val="5F5F5F"/>
                </a:solidFill>
              </a:defRPr>
            </a:lvl1pPr>
          </a:lstStyle>
          <a:p>
            <a:fld id="{CA1DD9A2-7E44-4AB3-8D79-65777002A8FC}" type="datetime1">
              <a:rPr lang="en-US" smtClean="0"/>
              <a:t>24-Feb-18</a:t>
            </a:fld>
            <a:endParaRPr/>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sp>
        <p:nvSpPr>
          <p:cNvPr id="22" name="Text Placeholder 12"/>
          <p:cNvSpPr>
            <a:spLocks noGrp="1"/>
          </p:cNvSpPr>
          <p:nvPr>
            <p:ph type="body" sz="quarter" idx="13" hasCustomPrompt="1"/>
          </p:nvPr>
        </p:nvSpPr>
        <p:spPr>
          <a:xfrm>
            <a:off x="760610" y="2666999"/>
            <a:ext cx="503051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3" name="Title 2"/>
          <p:cNvSpPr>
            <a:spLocks noGrp="1"/>
          </p:cNvSpPr>
          <p:nvPr>
            <p:ph type="title" hasCustomPrompt="1"/>
          </p:nvPr>
        </p:nvSpPr>
        <p:spPr>
          <a:xfrm>
            <a:off x="760610" y="609600"/>
            <a:ext cx="5030510" cy="2044700"/>
          </a:xfrm>
        </p:spPr>
        <p:txBody>
          <a:bodyPr/>
          <a:lstStyle>
            <a:lvl1pPr>
              <a:defRPr sz="13800" b="1"/>
            </a:lvl1pPr>
          </a:lstStyle>
          <a:p>
            <a:r>
              <a:rPr/>
              <a:t>XX</a:t>
            </a: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is-IS" sz="850" dirty="0" smtClean="0">
                <a:solidFill>
                  <a:srgbClr val="58595B"/>
                </a:solidFill>
              </a:rPr>
              <a:t>2018</a:t>
            </a:r>
            <a:r>
              <a:rPr lang="en-US" sz="850" dirty="0" smtClean="0">
                <a:solidFill>
                  <a:srgbClr val="58595B"/>
                </a:solidFill>
              </a:rPr>
              <a:t>,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1273589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6D16B0-B7B1-4077-8347-A673145529DE}" type="datetime1">
              <a:rPr lang="en-US" smtClean="0"/>
              <a:t>24-Feb-18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79588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AC9C6-D307-426D-9115-541DA2162904}" type="datetime1">
              <a:rPr lang="en-US" smtClean="0"/>
              <a:t>24-Feb-18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0491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0494" y="1722239"/>
            <a:ext cx="7751010" cy="2950267"/>
          </a:xfrm>
          <a:prstGeom prst="rect">
            <a:avLst/>
          </a:prstGeom>
        </p:spPr>
      </p:pic>
      <p:sp>
        <p:nvSpPr>
          <p:cNvPr id="2" name="Date Placeholder 1"/>
          <p:cNvSpPr>
            <a:spLocks noGrp="1"/>
          </p:cNvSpPr>
          <p:nvPr>
            <p:ph type="dt" sz="half" idx="10"/>
          </p:nvPr>
        </p:nvSpPr>
        <p:spPr/>
        <p:txBody>
          <a:bodyPr/>
          <a:lstStyle/>
          <a:p>
            <a:fld id="{34916EF2-E7DF-48AE-8DAC-3804E8FF87E2}" type="datetime1">
              <a:rPr lang="en-US" smtClean="0"/>
              <a:t>24-Feb-18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5584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black">
          <a:xfrm>
            <a:off x="3823123" y="2843827"/>
            <a:ext cx="4545752" cy="569547"/>
          </a:xfrm>
          <a:prstGeom prst="rect">
            <a:avLst/>
          </a:prstGeom>
        </p:spPr>
      </p:pic>
      <p:grpSp>
        <p:nvGrpSpPr>
          <p:cNvPr id="10" name="Group 9"/>
          <p:cNvGrpSpPr/>
          <p:nvPr/>
        </p:nvGrpSpPr>
        <p:grpSpPr>
          <a:xfrm>
            <a:off x="0" y="0"/>
            <a:ext cx="12192573"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grpSp>
    </p:spTree>
    <p:extLst>
      <p:ext uri="{BB962C8B-B14F-4D97-AF65-F5344CB8AC3E}">
        <p14:creationId xmlns:p14="http://schemas.microsoft.com/office/powerpoint/2010/main" val="307557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Date Placeholder 6"/>
          <p:cNvSpPr>
            <a:spLocks noGrp="1"/>
          </p:cNvSpPr>
          <p:nvPr>
            <p:ph type="dt" sz="half" idx="10"/>
          </p:nvPr>
        </p:nvSpPr>
        <p:spPr/>
        <p:txBody>
          <a:bodyPr/>
          <a:lstStyle/>
          <a:p>
            <a:fld id="{889A218B-532D-4305-86F5-189ED9A69158}" type="datetimeFigureOut">
              <a:rPr lang="nl-NL" smtClean="0"/>
              <a:t>24-2-2018</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692002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531289" y="1524001"/>
            <a:ext cx="11129420"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6665978B-91EE-4BAF-97B1-F52216266BDF}" type="datetime1">
              <a:rPr lang="en-US" smtClean="0"/>
              <a:t>24-Feb-18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D4EAF17A-378C-49D5-A479-C71FF9D7F1E7}" type="slidenum">
              <a:rPr/>
              <a:t>‹#›</a:t>
            </a:fld>
            <a:endParaRPr/>
          </a:p>
        </p:txBody>
      </p:sp>
    </p:spTree>
    <p:extLst>
      <p:ext uri="{BB962C8B-B14F-4D97-AF65-F5344CB8AC3E}">
        <p14:creationId xmlns:p14="http://schemas.microsoft.com/office/powerpoint/2010/main" val="32627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8092" y="533400"/>
            <a:ext cx="1371957"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531952" y="533400"/>
            <a:ext cx="952748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760E3591-E07D-4E2C-A2BE-37898B2A5804}" type="datetime1">
              <a:rPr lang="en-US" smtClean="0"/>
              <a:t>24-Feb-18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20220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and Subtitle">
    <p:spTree>
      <p:nvGrpSpPr>
        <p:cNvPr id="1" name=""/>
        <p:cNvGrpSpPr/>
        <p:nvPr/>
      </p:nvGrpSpPr>
      <p:grpSpPr>
        <a:xfrm>
          <a:off x="0" y="0"/>
          <a:ext cx="0" cy="0"/>
          <a:chOff x="0" y="0"/>
          <a:chExt cx="0" cy="0"/>
        </a:xfrm>
      </p:grpSpPr>
      <p:pic>
        <p:nvPicPr>
          <p:cNvPr id="2" name="Picture 1" descr="killer-app.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4"/>
            <a:ext cx="12192000" cy="6856215"/>
          </a:xfrm>
          <a:prstGeom prst="rect">
            <a:avLst/>
          </a:prstGeom>
        </p:spPr>
      </p:pic>
      <p:sp>
        <p:nvSpPr>
          <p:cNvPr id="16" name="Freeform 15"/>
          <p:cNvSpPr/>
          <p:nvPr userDrawn="1"/>
        </p:nvSpPr>
        <p:spPr>
          <a:xfrm>
            <a:off x="156748" y="2042586"/>
            <a:ext cx="6596885" cy="4561419"/>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0" tIns="45701" rIns="91400" bIns="45701" numCol="1" spcCol="0" rtlCol="0" fromWordArt="0" anchor="ctr" anchorCtr="0" forceAA="0" compatLnSpc="1">
            <a:prstTxWarp prst="textNoShape">
              <a:avLst/>
            </a:prstTxWarp>
            <a:noAutofit/>
          </a:bodyPr>
          <a:lstStyle/>
          <a:p>
            <a:pPr algn="ctr" defTabSz="914019">
              <a:lnSpc>
                <a:spcPct val="90000"/>
              </a:lnSpc>
            </a:pPr>
            <a:endParaRPr lang="en-US" sz="1900">
              <a:solidFill>
                <a:srgbClr val="007395"/>
              </a:solidFill>
            </a:endParaRPr>
          </a:p>
        </p:txBody>
      </p:sp>
      <p:sp>
        <p:nvSpPr>
          <p:cNvPr id="17" name="Freeform 16"/>
          <p:cNvSpPr/>
          <p:nvPr userDrawn="1"/>
        </p:nvSpPr>
        <p:spPr>
          <a:xfrm>
            <a:off x="4724717" y="1975557"/>
            <a:ext cx="2166528"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0" tIns="45701" rIns="91400" bIns="45701" numCol="1" spcCol="0" rtlCol="0" fromWordArt="0" anchor="ctr" anchorCtr="0" forceAA="0" compatLnSpc="1">
            <a:prstTxWarp prst="textNoShape">
              <a:avLst/>
            </a:prstTxWarp>
            <a:noAutofit/>
          </a:bodyPr>
          <a:lstStyle/>
          <a:p>
            <a:pPr algn="ctr" defTabSz="914019">
              <a:lnSpc>
                <a:spcPct val="90000"/>
              </a:lnSpc>
            </a:pPr>
            <a:endParaRPr lang="en-US" sz="1900">
              <a:solidFill>
                <a:srgbClr val="FFFFFF"/>
              </a:solidFill>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grpSp>
        <p:nvGrpSpPr>
          <p:cNvPr id="8" name="Group 7"/>
          <p:cNvGrpSpPr/>
          <p:nvPr userDrawn="1"/>
        </p:nvGrpSpPr>
        <p:grpSpPr>
          <a:xfrm>
            <a:off x="-287" y="0"/>
            <a:ext cx="12192573" cy="6858000"/>
            <a:chOff x="0" y="0"/>
            <a:chExt cx="12189398" cy="6858000"/>
          </a:xfrm>
          <a:solidFill>
            <a:srgbClr val="D8E1E6"/>
          </a:solidFill>
        </p:grpSpPr>
        <p:sp>
          <p:nvSpPr>
            <p:cNvPr id="9" name="Rectangle 8"/>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19"/>
              <a:endParaRPr sz="1900" dirty="0">
                <a:solidFill>
                  <a:srgbClr val="FFFFFF"/>
                </a:solidFill>
              </a:endParaRPr>
            </a:p>
          </p:txBody>
        </p:sp>
        <p:sp>
          <p:nvSpPr>
            <p:cNvPr id="10" name="Rectangle 9"/>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19"/>
              <a:endParaRPr sz="1900" dirty="0">
                <a:solidFill>
                  <a:srgbClr val="FFFFFF"/>
                </a:solidFill>
              </a:endParaRPr>
            </a:p>
          </p:txBody>
        </p:sp>
        <p:sp>
          <p:nvSpPr>
            <p:cNvPr id="11" name="Rectangle 10"/>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19"/>
              <a:endParaRPr sz="1900" dirty="0">
                <a:solidFill>
                  <a:srgbClr val="FFFFFF"/>
                </a:solidFill>
              </a:endParaRPr>
            </a:p>
          </p:txBody>
        </p:sp>
        <p:sp>
          <p:nvSpPr>
            <p:cNvPr id="12" name="Rectangle 11"/>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19"/>
              <a:endParaRPr sz="1900" dirty="0">
                <a:solidFill>
                  <a:srgbClr val="FFFFFF"/>
                </a:solidFill>
              </a:endParaRPr>
            </a:p>
          </p:txBody>
        </p:sp>
      </p:grpSp>
      <p:sp>
        <p:nvSpPr>
          <p:cNvPr id="13" name="TextBox 12"/>
          <p:cNvSpPr txBox="1"/>
          <p:nvPr userDrawn="1"/>
        </p:nvSpPr>
        <p:spPr>
          <a:xfrm>
            <a:off x="5269192" y="6556248"/>
            <a:ext cx="3201234" cy="182880"/>
          </a:xfrm>
          <a:prstGeom prst="rect">
            <a:avLst/>
          </a:prstGeom>
          <a:noFill/>
        </p:spPr>
        <p:txBody>
          <a:bodyPr vert="horz" wrap="none" lIns="0" tIns="0" rIns="0" bIns="0" rtlCol="0" anchor="ctr" anchorCtr="0">
            <a:noAutofit/>
          </a:bodyPr>
          <a:lstStyle/>
          <a:p>
            <a:pPr algn="r" defTabSz="914019"/>
            <a:r>
              <a:rPr sz="800" dirty="0">
                <a:solidFill>
                  <a:srgbClr val="58595B"/>
                </a:solidFill>
              </a:rPr>
              <a:t>Copyright © </a:t>
            </a:r>
            <a:r>
              <a:rPr lang="en-US" sz="800" dirty="0" smtClean="0">
                <a:solidFill>
                  <a:srgbClr val="58595B"/>
                </a:solidFill>
              </a:rPr>
              <a:t>2017,</a:t>
            </a:r>
            <a:r>
              <a:rPr sz="800" dirty="0" smtClean="0">
                <a:solidFill>
                  <a:srgbClr val="58595B"/>
                </a:solidFill>
              </a:rPr>
              <a:t> </a:t>
            </a:r>
            <a:r>
              <a:rPr sz="800" dirty="0">
                <a:solidFill>
                  <a:srgbClr val="58595B"/>
                </a:solidFill>
              </a:rPr>
              <a:t>Oracle and/or its affiliates. All rights reserved.  </a:t>
            </a:r>
          </a:p>
        </p:txBody>
      </p:sp>
      <p:pic>
        <p:nvPicPr>
          <p:cNvPr id="14" name="Picture 13"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1" y="6263640"/>
            <a:ext cx="1625561" cy="59436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292464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7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183855" y="60963"/>
            <a:ext cx="11938719" cy="6660871"/>
          </a:xfrm>
          <a:prstGeom prst="rect">
            <a:avLst/>
          </a:prstGeom>
        </p:spPr>
      </p:pic>
      <p:sp>
        <p:nvSpPr>
          <p:cNvPr id="3" name="Freeform 2"/>
          <p:cNvSpPr/>
          <p:nvPr userDrawn="1"/>
        </p:nvSpPr>
        <p:spPr>
          <a:xfrm>
            <a:off x="6346628" y="72571"/>
            <a:ext cx="5466204" cy="526196"/>
          </a:xfrm>
          <a:custGeom>
            <a:avLst/>
            <a:gdLst>
              <a:gd name="connsiteX0" fmla="*/ 0 w 6011259"/>
              <a:gd name="connsiteY0" fmla="*/ 0 h 701524"/>
              <a:gd name="connsiteX1" fmla="*/ 858751 w 6011259"/>
              <a:gd name="connsiteY1" fmla="*/ 701524 h 701524"/>
              <a:gd name="connsiteX2" fmla="*/ 6011259 w 6011259"/>
              <a:gd name="connsiteY2" fmla="*/ 120953 h 701524"/>
              <a:gd name="connsiteX3" fmla="*/ 0 w 6011259"/>
              <a:gd name="connsiteY3" fmla="*/ 0 h 701524"/>
              <a:gd name="connsiteX0" fmla="*/ 0 w 6011259"/>
              <a:gd name="connsiteY0" fmla="*/ 0 h 641048"/>
              <a:gd name="connsiteX1" fmla="*/ 4475182 w 6011259"/>
              <a:gd name="connsiteY1" fmla="*/ 641048 h 641048"/>
              <a:gd name="connsiteX2" fmla="*/ 6011259 w 6011259"/>
              <a:gd name="connsiteY2" fmla="*/ 120953 h 641048"/>
              <a:gd name="connsiteX3" fmla="*/ 0 w 6011259"/>
              <a:gd name="connsiteY3" fmla="*/ 0 h 641048"/>
            </a:gdLst>
            <a:ahLst/>
            <a:cxnLst>
              <a:cxn ang="0">
                <a:pos x="connsiteX0" y="connsiteY0"/>
              </a:cxn>
              <a:cxn ang="0">
                <a:pos x="connsiteX1" y="connsiteY1"/>
              </a:cxn>
              <a:cxn ang="0">
                <a:pos x="connsiteX2" y="connsiteY2"/>
              </a:cxn>
              <a:cxn ang="0">
                <a:pos x="connsiteX3" y="connsiteY3"/>
              </a:cxn>
            </a:cxnLst>
            <a:rect l="l" t="t" r="r" b="b"/>
            <a:pathLst>
              <a:path w="6011259" h="641048">
                <a:moveTo>
                  <a:pt x="0" y="0"/>
                </a:moveTo>
                <a:lnTo>
                  <a:pt x="4475182" y="641048"/>
                </a:lnTo>
                <a:lnTo>
                  <a:pt x="6011259" y="120953"/>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defTabSz="914285">
              <a:lnSpc>
                <a:spcPct val="90000"/>
              </a:lnSpc>
            </a:pPr>
            <a:endParaRPr lang="en-US" sz="1900">
              <a:solidFill>
                <a:srgbClr val="FFFFFF"/>
              </a:solidFill>
            </a:endParaRPr>
          </a:p>
        </p:txBody>
      </p:sp>
      <p:sp>
        <p:nvSpPr>
          <p:cNvPr id="16" name="Freeform 15"/>
          <p:cNvSpPr/>
          <p:nvPr userDrawn="1"/>
        </p:nvSpPr>
        <p:spPr>
          <a:xfrm rot="10973390" flipV="1">
            <a:off x="3993818" y="-92360"/>
            <a:ext cx="7136950" cy="846467"/>
          </a:xfrm>
          <a:custGeom>
            <a:avLst/>
            <a:gdLst>
              <a:gd name="connsiteX0" fmla="*/ 36992 w 8483472"/>
              <a:gd name="connsiteY0" fmla="*/ 1010977 h 1010977"/>
              <a:gd name="connsiteX1" fmla="*/ 8483472 w 8483472"/>
              <a:gd name="connsiteY1" fmla="*/ 12329 h 1010977"/>
              <a:gd name="connsiteX2" fmla="*/ 0 w 8483472"/>
              <a:gd name="connsiteY2" fmla="*/ 0 h 1010977"/>
              <a:gd name="connsiteX3" fmla="*/ 36992 w 8483472"/>
              <a:gd name="connsiteY3" fmla="*/ 1010977 h 1010977"/>
              <a:gd name="connsiteX0" fmla="*/ 12331 w 8483472"/>
              <a:gd name="connsiteY0" fmla="*/ 1023306 h 1023306"/>
              <a:gd name="connsiteX1" fmla="*/ 8483472 w 8483472"/>
              <a:gd name="connsiteY1" fmla="*/ 12329 h 1023306"/>
              <a:gd name="connsiteX2" fmla="*/ 0 w 8483472"/>
              <a:gd name="connsiteY2" fmla="*/ 0 h 1023306"/>
              <a:gd name="connsiteX3" fmla="*/ 12331 w 8483472"/>
              <a:gd name="connsiteY3" fmla="*/ 1023306 h 1023306"/>
              <a:gd name="connsiteX0" fmla="*/ 0 w 8483472"/>
              <a:gd name="connsiteY0" fmla="*/ 1035635 h 1035635"/>
              <a:gd name="connsiteX1" fmla="*/ 8483472 w 8483472"/>
              <a:gd name="connsiteY1" fmla="*/ 12329 h 1035635"/>
              <a:gd name="connsiteX2" fmla="*/ 0 w 8483472"/>
              <a:gd name="connsiteY2" fmla="*/ 0 h 1035635"/>
              <a:gd name="connsiteX3" fmla="*/ 0 w 8483472"/>
              <a:gd name="connsiteY3" fmla="*/ 1035635 h 1035635"/>
              <a:gd name="connsiteX0" fmla="*/ 0 w 8471142"/>
              <a:gd name="connsiteY0" fmla="*/ 1035635 h 1035635"/>
              <a:gd name="connsiteX1" fmla="*/ 8471142 w 8471142"/>
              <a:gd name="connsiteY1" fmla="*/ 0 h 1035635"/>
              <a:gd name="connsiteX2" fmla="*/ 0 w 8471142"/>
              <a:gd name="connsiteY2" fmla="*/ 0 h 1035635"/>
              <a:gd name="connsiteX3" fmla="*/ 0 w 8471142"/>
              <a:gd name="connsiteY3" fmla="*/ 1035635 h 1035635"/>
              <a:gd name="connsiteX0" fmla="*/ 0 w 7990247"/>
              <a:gd name="connsiteY0" fmla="*/ 1060293 h 1060293"/>
              <a:gd name="connsiteX1" fmla="*/ 7990247 w 7990247"/>
              <a:gd name="connsiteY1" fmla="*/ 0 h 1060293"/>
              <a:gd name="connsiteX2" fmla="*/ 0 w 7990247"/>
              <a:gd name="connsiteY2" fmla="*/ 24658 h 1060293"/>
              <a:gd name="connsiteX3" fmla="*/ 0 w 7990247"/>
              <a:gd name="connsiteY3" fmla="*/ 1060293 h 1060293"/>
              <a:gd name="connsiteX0" fmla="*/ 0 w 8002578"/>
              <a:gd name="connsiteY0" fmla="*/ 826042 h 826042"/>
              <a:gd name="connsiteX1" fmla="*/ 8002578 w 8002578"/>
              <a:gd name="connsiteY1" fmla="*/ 0 h 826042"/>
              <a:gd name="connsiteX2" fmla="*/ 12331 w 8002578"/>
              <a:gd name="connsiteY2" fmla="*/ 24658 h 826042"/>
              <a:gd name="connsiteX3" fmla="*/ 0 w 8002578"/>
              <a:gd name="connsiteY3" fmla="*/ 826042 h 826042"/>
              <a:gd name="connsiteX0" fmla="*/ 0 w 8002578"/>
              <a:gd name="connsiteY0" fmla="*/ 826042 h 826042"/>
              <a:gd name="connsiteX1" fmla="*/ 8002578 w 8002578"/>
              <a:gd name="connsiteY1" fmla="*/ 0 h 826042"/>
              <a:gd name="connsiteX2" fmla="*/ 2409 w 8002578"/>
              <a:gd name="connsiteY2" fmla="*/ 14736 h 826042"/>
              <a:gd name="connsiteX3" fmla="*/ 0 w 8002578"/>
              <a:gd name="connsiteY3" fmla="*/ 826042 h 826042"/>
              <a:gd name="connsiteX0" fmla="*/ 0 w 8002578"/>
              <a:gd name="connsiteY0" fmla="*/ 1696900 h 1696900"/>
              <a:gd name="connsiteX1" fmla="*/ 8002578 w 8002578"/>
              <a:gd name="connsiteY1" fmla="*/ 0 h 1696900"/>
              <a:gd name="connsiteX2" fmla="*/ 2409 w 8002578"/>
              <a:gd name="connsiteY2" fmla="*/ 14736 h 1696900"/>
              <a:gd name="connsiteX3" fmla="*/ 0 w 8002578"/>
              <a:gd name="connsiteY3" fmla="*/ 1696900 h 1696900"/>
              <a:gd name="connsiteX0" fmla="*/ 0 w 3140352"/>
              <a:gd name="connsiteY0" fmla="*/ 1708995 h 1708995"/>
              <a:gd name="connsiteX1" fmla="*/ 3140352 w 3140352"/>
              <a:gd name="connsiteY1" fmla="*/ 0 h 1708995"/>
              <a:gd name="connsiteX2" fmla="*/ 2409 w 3140352"/>
              <a:gd name="connsiteY2" fmla="*/ 26831 h 1708995"/>
              <a:gd name="connsiteX3" fmla="*/ 0 w 3140352"/>
              <a:gd name="connsiteY3" fmla="*/ 1708995 h 1708995"/>
              <a:gd name="connsiteX0" fmla="*/ 9686 w 3137943"/>
              <a:gd name="connsiteY0" fmla="*/ 1285662 h 1285662"/>
              <a:gd name="connsiteX1" fmla="*/ 3137943 w 3137943"/>
              <a:gd name="connsiteY1" fmla="*/ 0 h 1285662"/>
              <a:gd name="connsiteX2" fmla="*/ 0 w 3137943"/>
              <a:gd name="connsiteY2" fmla="*/ 26831 h 1285662"/>
              <a:gd name="connsiteX3" fmla="*/ 9686 w 3137943"/>
              <a:gd name="connsiteY3" fmla="*/ 1285662 h 1285662"/>
              <a:gd name="connsiteX0" fmla="*/ 720 w 3141072"/>
              <a:gd name="connsiteY0" fmla="*/ 1321947 h 1321947"/>
              <a:gd name="connsiteX1" fmla="*/ 3141072 w 3141072"/>
              <a:gd name="connsiteY1" fmla="*/ 0 h 1321947"/>
              <a:gd name="connsiteX2" fmla="*/ 3129 w 3141072"/>
              <a:gd name="connsiteY2" fmla="*/ 26831 h 1321947"/>
              <a:gd name="connsiteX3" fmla="*/ 720 w 3141072"/>
              <a:gd name="connsiteY3" fmla="*/ 1321947 h 1321947"/>
              <a:gd name="connsiteX0" fmla="*/ 720 w 4822289"/>
              <a:gd name="connsiteY0" fmla="*/ 1309852 h 1309852"/>
              <a:gd name="connsiteX1" fmla="*/ 4822289 w 4822289"/>
              <a:gd name="connsiteY1" fmla="*/ 0 h 1309852"/>
              <a:gd name="connsiteX2" fmla="*/ 3129 w 4822289"/>
              <a:gd name="connsiteY2" fmla="*/ 14736 h 1309852"/>
              <a:gd name="connsiteX3" fmla="*/ 720 w 4822289"/>
              <a:gd name="connsiteY3" fmla="*/ 1309852 h 1309852"/>
              <a:gd name="connsiteX0" fmla="*/ 339 w 4834003"/>
              <a:gd name="connsiteY0" fmla="*/ 1188900 h 1188900"/>
              <a:gd name="connsiteX1" fmla="*/ 4834003 w 4834003"/>
              <a:gd name="connsiteY1" fmla="*/ 0 h 1188900"/>
              <a:gd name="connsiteX2" fmla="*/ 14843 w 4834003"/>
              <a:gd name="connsiteY2" fmla="*/ 14736 h 1188900"/>
              <a:gd name="connsiteX3" fmla="*/ 339 w 4834003"/>
              <a:gd name="connsiteY3" fmla="*/ 1188900 h 1188900"/>
              <a:gd name="connsiteX0" fmla="*/ 339 w 2960834"/>
              <a:gd name="connsiteY0" fmla="*/ 1188900 h 1188900"/>
              <a:gd name="connsiteX1" fmla="*/ 2960834 w 2960834"/>
              <a:gd name="connsiteY1" fmla="*/ 0 h 1188900"/>
              <a:gd name="connsiteX2" fmla="*/ 14843 w 2960834"/>
              <a:gd name="connsiteY2" fmla="*/ 14736 h 1188900"/>
              <a:gd name="connsiteX3" fmla="*/ 339 w 2960834"/>
              <a:gd name="connsiteY3" fmla="*/ 1188900 h 1188900"/>
              <a:gd name="connsiteX0" fmla="*/ 631 w 2950543"/>
              <a:gd name="connsiteY0" fmla="*/ 850233 h 850233"/>
              <a:gd name="connsiteX1" fmla="*/ 2950543 w 2950543"/>
              <a:gd name="connsiteY1" fmla="*/ 0 h 850233"/>
              <a:gd name="connsiteX2" fmla="*/ 4552 w 2950543"/>
              <a:gd name="connsiteY2" fmla="*/ 14736 h 850233"/>
              <a:gd name="connsiteX3" fmla="*/ 631 w 2950543"/>
              <a:gd name="connsiteY3" fmla="*/ 850233 h 850233"/>
              <a:gd name="connsiteX0" fmla="*/ 631 w 3871253"/>
              <a:gd name="connsiteY0" fmla="*/ 871400 h 871400"/>
              <a:gd name="connsiteX1" fmla="*/ 3871253 w 3871253"/>
              <a:gd name="connsiteY1" fmla="*/ 0 h 871400"/>
              <a:gd name="connsiteX2" fmla="*/ 4552 w 3871253"/>
              <a:gd name="connsiteY2" fmla="*/ 35903 h 871400"/>
              <a:gd name="connsiteX3" fmla="*/ 631 w 3871253"/>
              <a:gd name="connsiteY3" fmla="*/ 871400 h 871400"/>
              <a:gd name="connsiteX0" fmla="*/ 631 w 3871253"/>
              <a:gd name="connsiteY0" fmla="*/ 786734 h 786734"/>
              <a:gd name="connsiteX1" fmla="*/ 3871253 w 3871253"/>
              <a:gd name="connsiteY1" fmla="*/ 0 h 786734"/>
              <a:gd name="connsiteX2" fmla="*/ 4552 w 3871253"/>
              <a:gd name="connsiteY2" fmla="*/ 35903 h 786734"/>
              <a:gd name="connsiteX3" fmla="*/ 631 w 3871253"/>
              <a:gd name="connsiteY3" fmla="*/ 786734 h 786734"/>
              <a:gd name="connsiteX0" fmla="*/ 631 w 3098704"/>
              <a:gd name="connsiteY0" fmla="*/ 776151 h 776151"/>
              <a:gd name="connsiteX1" fmla="*/ 3098704 w 3098704"/>
              <a:gd name="connsiteY1" fmla="*/ 0 h 776151"/>
              <a:gd name="connsiteX2" fmla="*/ 4552 w 3098704"/>
              <a:gd name="connsiteY2" fmla="*/ 25320 h 776151"/>
              <a:gd name="connsiteX3" fmla="*/ 631 w 3098704"/>
              <a:gd name="connsiteY3" fmla="*/ 776151 h 776151"/>
              <a:gd name="connsiteX0" fmla="*/ 176 w 3129998"/>
              <a:gd name="connsiteY0" fmla="*/ 871401 h 871401"/>
              <a:gd name="connsiteX1" fmla="*/ 3129998 w 3129998"/>
              <a:gd name="connsiteY1" fmla="*/ 0 h 871401"/>
              <a:gd name="connsiteX2" fmla="*/ 35846 w 3129998"/>
              <a:gd name="connsiteY2" fmla="*/ 25320 h 871401"/>
              <a:gd name="connsiteX3" fmla="*/ 176 w 3129998"/>
              <a:gd name="connsiteY3" fmla="*/ 871401 h 871401"/>
              <a:gd name="connsiteX0" fmla="*/ 176 w 3129998"/>
              <a:gd name="connsiteY0" fmla="*/ 797318 h 797318"/>
              <a:gd name="connsiteX1" fmla="*/ 3129998 w 3129998"/>
              <a:gd name="connsiteY1" fmla="*/ 0 h 797318"/>
              <a:gd name="connsiteX2" fmla="*/ 35846 w 3129998"/>
              <a:gd name="connsiteY2" fmla="*/ 25320 h 797318"/>
              <a:gd name="connsiteX3" fmla="*/ 176 w 3129998"/>
              <a:gd name="connsiteY3" fmla="*/ 797318 h 797318"/>
              <a:gd name="connsiteX0" fmla="*/ 59576 w 3189398"/>
              <a:gd name="connsiteY0" fmla="*/ 797318 h 797318"/>
              <a:gd name="connsiteX1" fmla="*/ 3189398 w 3189398"/>
              <a:gd name="connsiteY1" fmla="*/ 0 h 797318"/>
              <a:gd name="connsiteX2" fmla="*/ 0 w 3189398"/>
              <a:gd name="connsiteY2" fmla="*/ 25320 h 797318"/>
              <a:gd name="connsiteX3" fmla="*/ 59576 w 3189398"/>
              <a:gd name="connsiteY3" fmla="*/ 797318 h 797318"/>
              <a:gd name="connsiteX0" fmla="*/ 59576 w 2469762"/>
              <a:gd name="connsiteY0" fmla="*/ 839651 h 839651"/>
              <a:gd name="connsiteX1" fmla="*/ 2469762 w 2469762"/>
              <a:gd name="connsiteY1" fmla="*/ 0 h 839651"/>
              <a:gd name="connsiteX2" fmla="*/ 0 w 2469762"/>
              <a:gd name="connsiteY2" fmla="*/ 67653 h 839651"/>
              <a:gd name="connsiteX3" fmla="*/ 59576 w 2469762"/>
              <a:gd name="connsiteY3" fmla="*/ 839651 h 839651"/>
              <a:gd name="connsiteX0" fmla="*/ 59576 w 3646066"/>
              <a:gd name="connsiteY0" fmla="*/ 771998 h 771998"/>
              <a:gd name="connsiteX1" fmla="*/ 3646066 w 3646066"/>
              <a:gd name="connsiteY1" fmla="*/ 140082 h 771998"/>
              <a:gd name="connsiteX2" fmla="*/ 0 w 3646066"/>
              <a:gd name="connsiteY2" fmla="*/ 0 h 771998"/>
              <a:gd name="connsiteX3" fmla="*/ 59576 w 3646066"/>
              <a:gd name="connsiteY3" fmla="*/ 771998 h 771998"/>
              <a:gd name="connsiteX0" fmla="*/ 12496 w 3598986"/>
              <a:gd name="connsiteY0" fmla="*/ 864992 h 864992"/>
              <a:gd name="connsiteX1" fmla="*/ 3598986 w 3598986"/>
              <a:gd name="connsiteY1" fmla="*/ 233076 h 864992"/>
              <a:gd name="connsiteX2" fmla="*/ 0 w 3598986"/>
              <a:gd name="connsiteY2" fmla="*/ 0 h 864992"/>
              <a:gd name="connsiteX3" fmla="*/ 12496 w 3598986"/>
              <a:gd name="connsiteY3" fmla="*/ 864992 h 864992"/>
              <a:gd name="connsiteX0" fmla="*/ 12496 w 8708570"/>
              <a:gd name="connsiteY0" fmla="*/ 864992 h 864992"/>
              <a:gd name="connsiteX1" fmla="*/ 8708570 w 8708570"/>
              <a:gd name="connsiteY1" fmla="*/ 411531 h 864992"/>
              <a:gd name="connsiteX2" fmla="*/ 0 w 8708570"/>
              <a:gd name="connsiteY2" fmla="*/ 0 h 864992"/>
              <a:gd name="connsiteX3" fmla="*/ 12496 w 8708570"/>
              <a:gd name="connsiteY3" fmla="*/ 864992 h 864992"/>
              <a:gd name="connsiteX0" fmla="*/ 12496 w 6406271"/>
              <a:gd name="connsiteY0" fmla="*/ 864992 h 864992"/>
              <a:gd name="connsiteX1" fmla="*/ 6406271 w 6406271"/>
              <a:gd name="connsiteY1" fmla="*/ 358892 h 864992"/>
              <a:gd name="connsiteX2" fmla="*/ 0 w 6406271"/>
              <a:gd name="connsiteY2" fmla="*/ 0 h 864992"/>
              <a:gd name="connsiteX3" fmla="*/ 12496 w 6406271"/>
              <a:gd name="connsiteY3" fmla="*/ 864992 h 864992"/>
              <a:gd name="connsiteX0" fmla="*/ 12496 w 6406271"/>
              <a:gd name="connsiteY0" fmla="*/ 864992 h 864992"/>
              <a:gd name="connsiteX1" fmla="*/ 4118976 w 6406271"/>
              <a:gd name="connsiteY1" fmla="*/ 514464 h 864992"/>
              <a:gd name="connsiteX2" fmla="*/ 6406271 w 6406271"/>
              <a:gd name="connsiteY2" fmla="*/ 358892 h 864992"/>
              <a:gd name="connsiteX3" fmla="*/ 0 w 6406271"/>
              <a:gd name="connsiteY3" fmla="*/ 0 h 864992"/>
              <a:gd name="connsiteX4" fmla="*/ 12496 w 6406271"/>
              <a:gd name="connsiteY4" fmla="*/ 864992 h 864992"/>
              <a:gd name="connsiteX0" fmla="*/ 12496 w 6406271"/>
              <a:gd name="connsiteY0" fmla="*/ 864992 h 864992"/>
              <a:gd name="connsiteX1" fmla="*/ 4362265 w 6406271"/>
              <a:gd name="connsiteY1" fmla="*/ 733383 h 864992"/>
              <a:gd name="connsiteX2" fmla="*/ 6406271 w 6406271"/>
              <a:gd name="connsiteY2" fmla="*/ 358892 h 864992"/>
              <a:gd name="connsiteX3" fmla="*/ 0 w 6406271"/>
              <a:gd name="connsiteY3" fmla="*/ 0 h 864992"/>
              <a:gd name="connsiteX4" fmla="*/ 12496 w 6406271"/>
              <a:gd name="connsiteY4" fmla="*/ 864992 h 864992"/>
              <a:gd name="connsiteX0" fmla="*/ 12647 w 6406271"/>
              <a:gd name="connsiteY0" fmla="*/ 547096 h 733383"/>
              <a:gd name="connsiteX1" fmla="*/ 4362265 w 6406271"/>
              <a:gd name="connsiteY1" fmla="*/ 733383 h 733383"/>
              <a:gd name="connsiteX2" fmla="*/ 6406271 w 6406271"/>
              <a:gd name="connsiteY2" fmla="*/ 358892 h 733383"/>
              <a:gd name="connsiteX3" fmla="*/ 0 w 6406271"/>
              <a:gd name="connsiteY3" fmla="*/ 0 h 733383"/>
              <a:gd name="connsiteX4" fmla="*/ 12647 w 6406271"/>
              <a:gd name="connsiteY4" fmla="*/ 547096 h 733383"/>
              <a:gd name="connsiteX0" fmla="*/ 18250 w 6406271"/>
              <a:gd name="connsiteY0" fmla="*/ 436112 h 733383"/>
              <a:gd name="connsiteX1" fmla="*/ 4362265 w 6406271"/>
              <a:gd name="connsiteY1" fmla="*/ 733383 h 733383"/>
              <a:gd name="connsiteX2" fmla="*/ 6406271 w 6406271"/>
              <a:gd name="connsiteY2" fmla="*/ 358892 h 733383"/>
              <a:gd name="connsiteX3" fmla="*/ 0 w 6406271"/>
              <a:gd name="connsiteY3" fmla="*/ 0 h 733383"/>
              <a:gd name="connsiteX4" fmla="*/ 18250 w 6406271"/>
              <a:gd name="connsiteY4" fmla="*/ 436112 h 733383"/>
              <a:gd name="connsiteX0" fmla="*/ 18250 w 6947770"/>
              <a:gd name="connsiteY0" fmla="*/ 436112 h 733383"/>
              <a:gd name="connsiteX1" fmla="*/ 4362265 w 6947770"/>
              <a:gd name="connsiteY1" fmla="*/ 733383 h 733383"/>
              <a:gd name="connsiteX2" fmla="*/ 6947770 w 6947770"/>
              <a:gd name="connsiteY2" fmla="*/ 338541 h 733383"/>
              <a:gd name="connsiteX3" fmla="*/ 0 w 6947770"/>
              <a:gd name="connsiteY3" fmla="*/ 0 h 733383"/>
              <a:gd name="connsiteX4" fmla="*/ 18250 w 6947770"/>
              <a:gd name="connsiteY4" fmla="*/ 436112 h 733383"/>
              <a:gd name="connsiteX0" fmla="*/ 18250 w 6799465"/>
              <a:gd name="connsiteY0" fmla="*/ 436112 h 733383"/>
              <a:gd name="connsiteX1" fmla="*/ 4362265 w 6799465"/>
              <a:gd name="connsiteY1" fmla="*/ 733383 h 733383"/>
              <a:gd name="connsiteX2" fmla="*/ 6799465 w 6799465"/>
              <a:gd name="connsiteY2" fmla="*/ 442321 h 733383"/>
              <a:gd name="connsiteX3" fmla="*/ 0 w 6799465"/>
              <a:gd name="connsiteY3" fmla="*/ 0 h 733383"/>
              <a:gd name="connsiteX4" fmla="*/ 18250 w 6799465"/>
              <a:gd name="connsiteY4" fmla="*/ 436112 h 733383"/>
              <a:gd name="connsiteX0" fmla="*/ 18250 w 6799465"/>
              <a:gd name="connsiteY0" fmla="*/ 436112 h 745236"/>
              <a:gd name="connsiteX1" fmla="*/ 4282185 w 6799465"/>
              <a:gd name="connsiteY1" fmla="*/ 745236 h 745236"/>
              <a:gd name="connsiteX2" fmla="*/ 6799465 w 6799465"/>
              <a:gd name="connsiteY2" fmla="*/ 442321 h 745236"/>
              <a:gd name="connsiteX3" fmla="*/ 0 w 6799465"/>
              <a:gd name="connsiteY3" fmla="*/ 0 h 745236"/>
              <a:gd name="connsiteX4" fmla="*/ 18250 w 6799465"/>
              <a:gd name="connsiteY4" fmla="*/ 436112 h 745236"/>
              <a:gd name="connsiteX0" fmla="*/ 23853 w 6799465"/>
              <a:gd name="connsiteY0" fmla="*/ 325128 h 745236"/>
              <a:gd name="connsiteX1" fmla="*/ 4282185 w 6799465"/>
              <a:gd name="connsiteY1" fmla="*/ 745236 h 745236"/>
              <a:gd name="connsiteX2" fmla="*/ 6799465 w 6799465"/>
              <a:gd name="connsiteY2" fmla="*/ 442321 h 745236"/>
              <a:gd name="connsiteX3" fmla="*/ 0 w 6799465"/>
              <a:gd name="connsiteY3" fmla="*/ 0 h 745236"/>
              <a:gd name="connsiteX4" fmla="*/ 23853 w 6799465"/>
              <a:gd name="connsiteY4" fmla="*/ 325128 h 745236"/>
              <a:gd name="connsiteX0" fmla="*/ 144 w 6845085"/>
              <a:gd name="connsiteY0" fmla="*/ 1068704 h 1068704"/>
              <a:gd name="connsiteX1" fmla="*/ 4327805 w 6845085"/>
              <a:gd name="connsiteY1" fmla="*/ 745236 h 1068704"/>
              <a:gd name="connsiteX2" fmla="*/ 6845085 w 6845085"/>
              <a:gd name="connsiteY2" fmla="*/ 442321 h 1068704"/>
              <a:gd name="connsiteX3" fmla="*/ 45620 w 6845085"/>
              <a:gd name="connsiteY3" fmla="*/ 0 h 1068704"/>
              <a:gd name="connsiteX4" fmla="*/ 144 w 6845085"/>
              <a:gd name="connsiteY4" fmla="*/ 1068704 h 1068704"/>
              <a:gd name="connsiteX0" fmla="*/ 144 w 6592191"/>
              <a:gd name="connsiteY0" fmla="*/ 1068704 h 1068704"/>
              <a:gd name="connsiteX1" fmla="*/ 4327805 w 6592191"/>
              <a:gd name="connsiteY1" fmla="*/ 745236 h 1068704"/>
              <a:gd name="connsiteX2" fmla="*/ 6592191 w 6592191"/>
              <a:gd name="connsiteY2" fmla="*/ 413659 h 1068704"/>
              <a:gd name="connsiteX3" fmla="*/ 45620 w 6592191"/>
              <a:gd name="connsiteY3" fmla="*/ 0 h 1068704"/>
              <a:gd name="connsiteX4" fmla="*/ 144 w 6592191"/>
              <a:gd name="connsiteY4" fmla="*/ 1068704 h 1068704"/>
              <a:gd name="connsiteX0" fmla="*/ 144 w 6782461"/>
              <a:gd name="connsiteY0" fmla="*/ 1068704 h 1068704"/>
              <a:gd name="connsiteX1" fmla="*/ 4327805 w 6782461"/>
              <a:gd name="connsiteY1" fmla="*/ 745236 h 1068704"/>
              <a:gd name="connsiteX2" fmla="*/ 6782461 w 6782461"/>
              <a:gd name="connsiteY2" fmla="*/ 423264 h 1068704"/>
              <a:gd name="connsiteX3" fmla="*/ 45620 w 6782461"/>
              <a:gd name="connsiteY3" fmla="*/ 0 h 1068704"/>
              <a:gd name="connsiteX4" fmla="*/ 144 w 6782461"/>
              <a:gd name="connsiteY4" fmla="*/ 1068704 h 1068704"/>
              <a:gd name="connsiteX0" fmla="*/ 144 w 6782461"/>
              <a:gd name="connsiteY0" fmla="*/ 1068704 h 1068704"/>
              <a:gd name="connsiteX1" fmla="*/ 4375373 w 6782461"/>
              <a:gd name="connsiteY1" fmla="*/ 747637 h 1068704"/>
              <a:gd name="connsiteX2" fmla="*/ 6782461 w 6782461"/>
              <a:gd name="connsiteY2" fmla="*/ 423264 h 1068704"/>
              <a:gd name="connsiteX3" fmla="*/ 45620 w 6782461"/>
              <a:gd name="connsiteY3" fmla="*/ 0 h 1068704"/>
              <a:gd name="connsiteX4" fmla="*/ 144 w 6782461"/>
              <a:gd name="connsiteY4" fmla="*/ 1068704 h 1068704"/>
              <a:gd name="connsiteX0" fmla="*/ 180 w 6771942"/>
              <a:gd name="connsiteY0" fmla="*/ 544695 h 747637"/>
              <a:gd name="connsiteX1" fmla="*/ 4364854 w 6771942"/>
              <a:gd name="connsiteY1" fmla="*/ 747637 h 747637"/>
              <a:gd name="connsiteX2" fmla="*/ 6771942 w 6771942"/>
              <a:gd name="connsiteY2" fmla="*/ 423264 h 747637"/>
              <a:gd name="connsiteX3" fmla="*/ 35101 w 6771942"/>
              <a:gd name="connsiteY3" fmla="*/ 0 h 747637"/>
              <a:gd name="connsiteX4" fmla="*/ 180 w 6771942"/>
              <a:gd name="connsiteY4" fmla="*/ 544695 h 747637"/>
              <a:gd name="connsiteX0" fmla="*/ 180 w 6771942"/>
              <a:gd name="connsiteY0" fmla="*/ 544695 h 969605"/>
              <a:gd name="connsiteX1" fmla="*/ 4353649 w 6771942"/>
              <a:gd name="connsiteY1" fmla="*/ 969605 h 969605"/>
              <a:gd name="connsiteX2" fmla="*/ 6771942 w 6771942"/>
              <a:gd name="connsiteY2" fmla="*/ 423264 h 969605"/>
              <a:gd name="connsiteX3" fmla="*/ 35101 w 6771942"/>
              <a:gd name="connsiteY3" fmla="*/ 0 h 969605"/>
              <a:gd name="connsiteX4" fmla="*/ 180 w 6771942"/>
              <a:gd name="connsiteY4" fmla="*/ 544695 h 969605"/>
              <a:gd name="connsiteX0" fmla="*/ 180 w 6771942"/>
              <a:gd name="connsiteY0" fmla="*/ 544695 h 1142993"/>
              <a:gd name="connsiteX1" fmla="*/ 4429671 w 6771942"/>
              <a:gd name="connsiteY1" fmla="*/ 1142993 h 1142993"/>
              <a:gd name="connsiteX2" fmla="*/ 6771942 w 6771942"/>
              <a:gd name="connsiteY2" fmla="*/ 423264 h 1142993"/>
              <a:gd name="connsiteX3" fmla="*/ 35101 w 6771942"/>
              <a:gd name="connsiteY3" fmla="*/ 0 h 1142993"/>
              <a:gd name="connsiteX4" fmla="*/ 180 w 6771942"/>
              <a:gd name="connsiteY4" fmla="*/ 544695 h 1142993"/>
              <a:gd name="connsiteX0" fmla="*/ 180 w 6750221"/>
              <a:gd name="connsiteY0" fmla="*/ 544695 h 1142993"/>
              <a:gd name="connsiteX1" fmla="*/ 4429671 w 6750221"/>
              <a:gd name="connsiteY1" fmla="*/ 1142993 h 1142993"/>
              <a:gd name="connsiteX2" fmla="*/ 6750221 w 6750221"/>
              <a:gd name="connsiteY2" fmla="*/ 373725 h 1142993"/>
              <a:gd name="connsiteX3" fmla="*/ 35101 w 6750221"/>
              <a:gd name="connsiteY3" fmla="*/ 0 h 1142993"/>
              <a:gd name="connsiteX4" fmla="*/ 180 w 6750221"/>
              <a:gd name="connsiteY4" fmla="*/ 544695 h 1142993"/>
              <a:gd name="connsiteX0" fmla="*/ 180 w 6750221"/>
              <a:gd name="connsiteY0" fmla="*/ 544695 h 1054775"/>
              <a:gd name="connsiteX1" fmla="*/ 4361461 w 6750221"/>
              <a:gd name="connsiteY1" fmla="*/ 1054775 h 1054775"/>
              <a:gd name="connsiteX2" fmla="*/ 6750221 w 6750221"/>
              <a:gd name="connsiteY2" fmla="*/ 373725 h 1054775"/>
              <a:gd name="connsiteX3" fmla="*/ 35101 w 6750221"/>
              <a:gd name="connsiteY3" fmla="*/ 0 h 1054775"/>
              <a:gd name="connsiteX4" fmla="*/ 180 w 6750221"/>
              <a:gd name="connsiteY4" fmla="*/ 544695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7099 w 6717341"/>
              <a:gd name="connsiteY0" fmla="*/ 171292 h 1054775"/>
              <a:gd name="connsiteX1" fmla="*/ 4328581 w 6717341"/>
              <a:gd name="connsiteY1" fmla="*/ 1054775 h 1054775"/>
              <a:gd name="connsiteX2" fmla="*/ 6717341 w 6717341"/>
              <a:gd name="connsiteY2" fmla="*/ 373725 h 1054775"/>
              <a:gd name="connsiteX3" fmla="*/ 2221 w 6717341"/>
              <a:gd name="connsiteY3" fmla="*/ 0 h 1054775"/>
              <a:gd name="connsiteX4" fmla="*/ 967099 w 6717341"/>
              <a:gd name="connsiteY4" fmla="*/ 171292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4878 w 6715120"/>
              <a:gd name="connsiteY0" fmla="*/ 171292 h 1029048"/>
              <a:gd name="connsiteX1" fmla="*/ 3685056 w 6715120"/>
              <a:gd name="connsiteY1" fmla="*/ 1029048 h 1029048"/>
              <a:gd name="connsiteX2" fmla="*/ 6715120 w 6715120"/>
              <a:gd name="connsiteY2" fmla="*/ 373725 h 1029048"/>
              <a:gd name="connsiteX3" fmla="*/ 0 w 6715120"/>
              <a:gd name="connsiteY3" fmla="*/ 0 h 1029048"/>
              <a:gd name="connsiteX4" fmla="*/ 964878 w 6715120"/>
              <a:gd name="connsiteY4" fmla="*/ 171292 h 1029048"/>
              <a:gd name="connsiteX0" fmla="*/ 964878 w 6715120"/>
              <a:gd name="connsiteY0" fmla="*/ 171292 h 1031224"/>
              <a:gd name="connsiteX1" fmla="*/ 4337737 w 6715120"/>
              <a:gd name="connsiteY1" fmla="*/ 1031224 h 1031224"/>
              <a:gd name="connsiteX2" fmla="*/ 6715120 w 6715120"/>
              <a:gd name="connsiteY2" fmla="*/ 373725 h 1031224"/>
              <a:gd name="connsiteX3" fmla="*/ 0 w 6715120"/>
              <a:gd name="connsiteY3" fmla="*/ 0 h 1031224"/>
              <a:gd name="connsiteX4" fmla="*/ 964878 w 6715120"/>
              <a:gd name="connsiteY4" fmla="*/ 171292 h 1031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5120" h="1031224">
                <a:moveTo>
                  <a:pt x="964878" y="171292"/>
                </a:moveTo>
                <a:lnTo>
                  <a:pt x="4337737" y="1031224"/>
                </a:lnTo>
                <a:lnTo>
                  <a:pt x="6715120" y="373725"/>
                </a:lnTo>
                <a:lnTo>
                  <a:pt x="0" y="0"/>
                </a:lnTo>
                <a:cubicBezTo>
                  <a:pt x="490803" y="117235"/>
                  <a:pt x="401597" y="50398"/>
                  <a:pt x="964878" y="171292"/>
                </a:cubicBezTo>
                <a:close/>
              </a:path>
            </a:pathLst>
          </a:custGeom>
          <a:solidFill>
            <a:schemeClr val="accent1"/>
          </a:solidFill>
          <a:ln>
            <a:noFill/>
          </a:ln>
          <a:effectLst>
            <a:outerShdw blurRad="152400" dist="50800" dir="16620000" sx="111000" sy="111000" algn="l"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defTabSz="914285">
              <a:lnSpc>
                <a:spcPct val="90000"/>
              </a:lnSpc>
            </a:pPr>
            <a:endParaRPr lang="en-US" sz="1900">
              <a:solidFill>
                <a:srgbClr val="FFFFFF"/>
              </a:solidFill>
            </a:endParaRPr>
          </a:p>
        </p:txBody>
      </p:sp>
      <p:grpSp>
        <p:nvGrpSpPr>
          <p:cNvPr id="6" name="Group 5"/>
          <p:cNvGrpSpPr/>
          <p:nvPr userDrawn="1"/>
        </p:nvGrpSpPr>
        <p:grpSpPr>
          <a:xfrm>
            <a:off x="0" y="0"/>
            <a:ext cx="12192573"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85"/>
              <a:endParaRPr sz="190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85"/>
              <a:endParaRPr sz="190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85"/>
              <a:endParaRPr sz="190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85"/>
              <a:endParaRPr sz="1900">
                <a:solidFill>
                  <a:srgbClr val="FFFFFF"/>
                </a:solidFill>
              </a:endParaRPr>
            </a:p>
          </p:txBody>
        </p:sp>
      </p:grpSp>
      <p:sp>
        <p:nvSpPr>
          <p:cNvPr id="17" name="Title 1"/>
          <p:cNvSpPr>
            <a:spLocks noGrp="1"/>
          </p:cNvSpPr>
          <p:nvPr>
            <p:ph type="title"/>
          </p:nvPr>
        </p:nvSpPr>
        <p:spPr>
          <a:xfrm>
            <a:off x="531952" y="406400"/>
            <a:ext cx="11128097" cy="889000"/>
          </a:xfrm>
        </p:spPr>
        <p:txBody>
          <a:bodyPr/>
          <a:lstStyle/>
          <a:p>
            <a:r>
              <a:rPr lang="en-US" dirty="0" smtClean="0"/>
              <a:t>Click to edit Master title style</a:t>
            </a:r>
            <a:endParaRPr lang="en-US" dirty="0"/>
          </a:p>
        </p:txBody>
      </p:sp>
      <p:sp>
        <p:nvSpPr>
          <p:cNvPr id="2" name="TextBox 1"/>
          <p:cNvSpPr txBox="1"/>
          <p:nvPr userDrawn="1"/>
        </p:nvSpPr>
        <p:spPr>
          <a:xfrm>
            <a:off x="-621814" y="372983"/>
            <a:ext cx="914638" cy="914400"/>
          </a:xfrm>
          <a:prstGeom prst="rect">
            <a:avLst/>
          </a:prstGeom>
          <a:noFill/>
        </p:spPr>
        <p:txBody>
          <a:bodyPr wrap="none" lIns="0" tIns="0" rIns="0" bIns="0" rtlCol="0">
            <a:noAutofit/>
          </a:bodyPr>
          <a:lstStyle/>
          <a:p>
            <a:pPr>
              <a:lnSpc>
                <a:spcPct val="90000"/>
              </a:lnSpc>
            </a:pPr>
            <a:endParaRPr lang="en-US" sz="1800" smtClean="0">
              <a:solidFill>
                <a:srgbClr val="58595B"/>
              </a:solidFill>
            </a:endParaRPr>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0" y="6263641"/>
            <a:ext cx="1625561" cy="594359"/>
          </a:xfrm>
          <a:prstGeom prst="rect">
            <a:avLst/>
          </a:prstGeom>
        </p:spPr>
      </p:pic>
      <p:sp>
        <p:nvSpPr>
          <p:cNvPr id="19" name="Footer Placeholder 4"/>
          <p:cNvSpPr>
            <a:spLocks noGrp="1"/>
          </p:cNvSpPr>
          <p:nvPr>
            <p:ph type="ftr" sz="quarter" idx="3"/>
          </p:nvPr>
        </p:nvSpPr>
        <p:spPr>
          <a:xfrm>
            <a:off x="8623669"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solidFill>
                  <a:srgbClr val="58595B"/>
                </a:solidFill>
              </a:rPr>
              <a:t>Confidential – Oracle Internal/Restricted/Highly Restricted</a:t>
            </a:r>
          </a:p>
        </p:txBody>
      </p:sp>
      <p:sp>
        <p:nvSpPr>
          <p:cNvPr id="20"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a:solidFill>
                <a:srgbClr val="58595B"/>
              </a:solidFill>
            </a:endParaRPr>
          </a:p>
        </p:txBody>
      </p:sp>
      <p:sp>
        <p:nvSpPr>
          <p:cNvPr id="21" name="TextBox 20"/>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a:solidFill>
                  <a:srgbClr val="58595B"/>
                </a:solidFill>
              </a:rPr>
              <a:t>Copyright © </a:t>
            </a:r>
            <a:r>
              <a:rPr lang="en-US" sz="850">
                <a:solidFill>
                  <a:srgbClr val="58595B"/>
                </a:solidFill>
              </a:rPr>
              <a:t>2017,</a:t>
            </a:r>
            <a:r>
              <a:rPr sz="850">
                <a:solidFill>
                  <a:srgbClr val="58595B"/>
                </a:solidFill>
              </a:rPr>
              <a:t> Oracle and/or its affiliates. All rights reserved.  </a:t>
            </a:r>
            <a:r>
              <a:rPr sz="850" smtClean="0">
                <a:solidFill>
                  <a:srgbClr val="58595B"/>
                </a:solidFill>
              </a:rPr>
              <a:t>|</a:t>
            </a:r>
            <a:endParaRPr sz="850">
              <a:solidFill>
                <a:srgbClr val="58595B"/>
              </a:solidFill>
            </a:endParaRPr>
          </a:p>
        </p:txBody>
      </p:sp>
    </p:spTree>
    <p:extLst>
      <p:ext uri="{BB962C8B-B14F-4D97-AF65-F5344CB8AC3E}">
        <p14:creationId xmlns:p14="http://schemas.microsoft.com/office/powerpoint/2010/main" val="340724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Full Image NO Overlay">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1" y="6263640"/>
            <a:ext cx="1625561" cy="594360"/>
          </a:xfrm>
          <a:prstGeom prst="rect">
            <a:avLst/>
          </a:prstGeom>
        </p:spPr>
      </p:pic>
    </p:spTree>
    <p:extLst>
      <p:ext uri="{BB962C8B-B14F-4D97-AF65-F5344CB8AC3E}">
        <p14:creationId xmlns:p14="http://schemas.microsoft.com/office/powerpoint/2010/main" val="1938440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3558893849"/>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Date Placeholder 2"/>
          <p:cNvSpPr>
            <a:spLocks noGrp="1"/>
          </p:cNvSpPr>
          <p:nvPr>
            <p:ph type="dt" sz="half" idx="10"/>
          </p:nvPr>
        </p:nvSpPr>
        <p:spPr/>
        <p:txBody>
          <a:bodyPr/>
          <a:lstStyle/>
          <a:p>
            <a:fld id="{889A218B-532D-4305-86F5-189ED9A69158}" type="datetimeFigureOut">
              <a:rPr lang="nl-NL" smtClean="0"/>
              <a:t>24-2-2018</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996855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9A218B-532D-4305-86F5-189ED9A69158}" type="datetimeFigureOut">
              <a:rPr lang="nl-NL" smtClean="0"/>
              <a:t>24-2-2018</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043239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89A218B-532D-4305-86F5-189ED9A69158}" type="datetimeFigureOut">
              <a:rPr lang="nl-NL" smtClean="0"/>
              <a:t>24-2-2018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558773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89A218B-532D-4305-86F5-189ED9A69158}" type="datetimeFigureOut">
              <a:rPr lang="nl-NL" smtClean="0"/>
              <a:t>24-2-2018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741468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41" Type="http://schemas.openxmlformats.org/officeDocument/2006/relationships/slideLayout" Target="../slideLayouts/slideLayout54.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theme" Target="../theme/theme2.xml"/><Relationship Id="rId8" Type="http://schemas.openxmlformats.org/officeDocument/2006/relationships/slideLayout" Target="../slideLayouts/slideLayout21.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nl-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9A218B-532D-4305-86F5-189ED9A69158}" type="datetimeFigureOut">
              <a:rPr lang="nl-NL" smtClean="0"/>
              <a:t>24-2-2018</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F2546-231D-475C-B5EC-5D48B791FE27}" type="slidenum">
              <a:rPr lang="nl-NL" smtClean="0"/>
              <a:t>‹#›</a:t>
            </a:fld>
            <a:endParaRPr lang="nl-NL"/>
          </a:p>
        </p:txBody>
      </p:sp>
    </p:spTree>
    <p:extLst>
      <p:ext uri="{BB962C8B-B14F-4D97-AF65-F5344CB8AC3E}">
        <p14:creationId xmlns:p14="http://schemas.microsoft.com/office/powerpoint/2010/main" val="3862242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3220"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EEAFD5A4-BCF4-443B-A20F-FDEE9DEE2BEC}" type="datetime1">
              <a:rPr lang="en-US" smtClean="0"/>
              <a:t>24-Feb-18</a:t>
            </a:fld>
            <a:endParaRPr lang="en-US" dirty="0"/>
          </a:p>
        </p:txBody>
      </p:sp>
      <p:sp>
        <p:nvSpPr>
          <p:cNvPr id="5" name="Footer Placeholder 4"/>
          <p:cNvSpPr>
            <a:spLocks noGrp="1"/>
          </p:cNvSpPr>
          <p:nvPr>
            <p:ph type="ftr" sz="quarter" idx="3"/>
          </p:nvPr>
        </p:nvSpPr>
        <p:spPr>
          <a:xfrm>
            <a:off x="8623668" y="6556248"/>
            <a:ext cx="2703199"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4"/>
          </p:nvPr>
        </p:nvSpPr>
        <p:spPr>
          <a:xfrm>
            <a:off x="11327155" y="6556248"/>
            <a:ext cx="333554"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pic>
        <p:nvPicPr>
          <p:cNvPr id="16" name="Picture 15" descr="Oracle logo in white on red staging background" title="Oracle red badge logo"/>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14481777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3" Type="http://schemas.openxmlformats.org/officeDocument/2006/relationships/image" Target="../media/image27.jpeg"/><Relationship Id="rId18" Type="http://schemas.openxmlformats.org/officeDocument/2006/relationships/image" Target="../media/image32.png"/><Relationship Id="rId26" Type="http://schemas.openxmlformats.org/officeDocument/2006/relationships/image" Target="../media/image40.png"/><Relationship Id="rId21" Type="http://schemas.openxmlformats.org/officeDocument/2006/relationships/image" Target="../media/image35.png"/><Relationship Id="rId34" Type="http://schemas.openxmlformats.org/officeDocument/2006/relationships/image" Target="../media/image48.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47.png"/><Relationship Id="rId2" Type="http://schemas.openxmlformats.org/officeDocument/2006/relationships/image" Target="../media/image16.png"/><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51.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50.png"/><Relationship Id="rId10" Type="http://schemas.openxmlformats.org/officeDocument/2006/relationships/image" Target="../media/image24.tiff"/><Relationship Id="rId19" Type="http://schemas.openxmlformats.org/officeDocument/2006/relationships/image" Target="../media/image33.png"/><Relationship Id="rId31" Type="http://schemas.openxmlformats.org/officeDocument/2006/relationships/image" Target="../media/image45.png"/><Relationship Id="rId4" Type="http://schemas.openxmlformats.org/officeDocument/2006/relationships/image" Target="../media/image18.png"/><Relationship Id="rId9" Type="http://schemas.openxmlformats.org/officeDocument/2006/relationships/image" Target="../media/image23.jpe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png"/><Relationship Id="rId35" Type="http://schemas.openxmlformats.org/officeDocument/2006/relationships/image" Target="../media/image49.jpeg"/><Relationship Id="rId8" Type="http://schemas.openxmlformats.org/officeDocument/2006/relationships/image" Target="../media/image22.tiff"/><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7.png"/><Relationship Id="rId18" Type="http://schemas.openxmlformats.org/officeDocument/2006/relationships/image" Target="../media/image57.png"/><Relationship Id="rId3" Type="http://schemas.openxmlformats.org/officeDocument/2006/relationships/image" Target="../media/image54.png"/><Relationship Id="rId7" Type="http://schemas.openxmlformats.org/officeDocument/2006/relationships/image" Target="../media/image33.png"/><Relationship Id="rId12" Type="http://schemas.openxmlformats.org/officeDocument/2006/relationships/image" Target="../media/image46.png"/><Relationship Id="rId17" Type="http://schemas.openxmlformats.org/officeDocument/2006/relationships/image" Target="../media/image28.png"/><Relationship Id="rId2" Type="http://schemas.openxmlformats.org/officeDocument/2006/relationships/image" Target="../media/image53.png"/><Relationship Id="rId16"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6.png"/><Relationship Id="rId5" Type="http://schemas.openxmlformats.org/officeDocument/2006/relationships/image" Target="../media/image17.png"/><Relationship Id="rId15" Type="http://schemas.openxmlformats.org/officeDocument/2006/relationships/image" Target="../media/image51.png"/><Relationship Id="rId10" Type="http://schemas.openxmlformats.org/officeDocument/2006/relationships/image" Target="../media/image55.png"/><Relationship Id="rId19" Type="http://schemas.openxmlformats.org/officeDocument/2006/relationships/image" Target="../media/image39.png"/><Relationship Id="rId4" Type="http://schemas.openxmlformats.org/officeDocument/2006/relationships/image" Target="../media/image16.png"/><Relationship Id="rId9" Type="http://schemas.openxmlformats.org/officeDocument/2006/relationships/image" Target="../media/image38.png"/><Relationship Id="rId14" Type="http://schemas.openxmlformats.org/officeDocument/2006/relationships/image" Target="../media/image5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tiff"/><Relationship Id="rId3" Type="http://schemas.openxmlformats.org/officeDocument/2006/relationships/notesSlide" Target="../notesSlides/notesSlide1.xml"/><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slideLayout" Target="../slideLayouts/slideLayout12.xml"/><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tags" Target="../tags/tag1.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19" Type="http://schemas.openxmlformats.org/officeDocument/2006/relationships/image" Target="../media/image73.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image" Target="../media/image75.tiff"/></Relationships>
</file>

<file path=ppt/slides/_rels/slide19.xml.rels><?xml version="1.0" encoding="UTF-8" standalone="yes"?>
<Relationships xmlns="http://schemas.openxmlformats.org/package/2006/relationships"><Relationship Id="rId8" Type="http://schemas.openxmlformats.org/officeDocument/2006/relationships/image" Target="../media/image80.tiff"/><Relationship Id="rId3" Type="http://schemas.openxmlformats.org/officeDocument/2006/relationships/notesSlide" Target="../notesSlides/notesSlide3.xml"/><Relationship Id="rId7" Type="http://schemas.openxmlformats.org/officeDocument/2006/relationships/image" Target="../media/image79.tiff"/><Relationship Id="rId12" Type="http://schemas.openxmlformats.org/officeDocument/2006/relationships/image" Target="../media/image84.png"/><Relationship Id="rId2" Type="http://schemas.openxmlformats.org/officeDocument/2006/relationships/slideLayout" Target="../slideLayouts/slideLayout35.xml"/><Relationship Id="rId1" Type="http://schemas.openxmlformats.org/officeDocument/2006/relationships/tags" Target="../tags/tag3.xml"/><Relationship Id="rId6" Type="http://schemas.openxmlformats.org/officeDocument/2006/relationships/image" Target="../media/image78.tiff"/><Relationship Id="rId11" Type="http://schemas.openxmlformats.org/officeDocument/2006/relationships/image" Target="../media/image83.png"/><Relationship Id="rId5" Type="http://schemas.openxmlformats.org/officeDocument/2006/relationships/image" Target="../media/image77.tiff"/><Relationship Id="rId10" Type="http://schemas.openxmlformats.org/officeDocument/2006/relationships/image" Target="../media/image82.tiff"/><Relationship Id="rId4" Type="http://schemas.openxmlformats.org/officeDocument/2006/relationships/image" Target="../media/image76.tiff"/><Relationship Id="rId9" Type="http://schemas.openxmlformats.org/officeDocument/2006/relationships/image" Target="../media/image8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89.tiff"/><Relationship Id="rId13" Type="http://schemas.openxmlformats.org/officeDocument/2006/relationships/image" Target="../media/image93.png"/><Relationship Id="rId18" Type="http://schemas.openxmlformats.org/officeDocument/2006/relationships/image" Target="../media/image96.tiff"/><Relationship Id="rId3" Type="http://schemas.openxmlformats.org/officeDocument/2006/relationships/notesSlide" Target="../notesSlides/notesSlide4.xml"/><Relationship Id="rId7" Type="http://schemas.openxmlformats.org/officeDocument/2006/relationships/image" Target="../media/image88.tiff"/><Relationship Id="rId12" Type="http://schemas.openxmlformats.org/officeDocument/2006/relationships/image" Target="../media/image92.png"/><Relationship Id="rId17" Type="http://schemas.openxmlformats.org/officeDocument/2006/relationships/image" Target="../media/image95.tiff"/><Relationship Id="rId2" Type="http://schemas.openxmlformats.org/officeDocument/2006/relationships/slideLayout" Target="../slideLayouts/slideLayout20.xml"/><Relationship Id="rId16" Type="http://schemas.openxmlformats.org/officeDocument/2006/relationships/image" Target="../media/image31.png"/><Relationship Id="rId1" Type="http://schemas.openxmlformats.org/officeDocument/2006/relationships/tags" Target="../tags/tag4.xml"/><Relationship Id="rId6" Type="http://schemas.openxmlformats.org/officeDocument/2006/relationships/image" Target="../media/image87.tiff"/><Relationship Id="rId11" Type="http://schemas.openxmlformats.org/officeDocument/2006/relationships/image" Target="../media/image91.png"/><Relationship Id="rId5" Type="http://schemas.openxmlformats.org/officeDocument/2006/relationships/image" Target="../media/image86.tiff"/><Relationship Id="rId15" Type="http://schemas.openxmlformats.org/officeDocument/2006/relationships/image" Target="../media/image29.png"/><Relationship Id="rId10" Type="http://schemas.openxmlformats.org/officeDocument/2006/relationships/image" Target="../media/image90.png"/><Relationship Id="rId4" Type="http://schemas.openxmlformats.org/officeDocument/2006/relationships/image" Target="../media/image85.tiff"/><Relationship Id="rId9" Type="http://schemas.openxmlformats.org/officeDocument/2006/relationships/image" Target="../media/image28.png"/><Relationship Id="rId14" Type="http://schemas.openxmlformats.org/officeDocument/2006/relationships/image" Target="../media/image94.png"/></Relationships>
</file>

<file path=ppt/slides/_rels/slide21.xml.rels><?xml version="1.0" encoding="UTF-8" standalone="yes"?>
<Relationships xmlns="http://schemas.openxmlformats.org/package/2006/relationships"><Relationship Id="rId8" Type="http://schemas.openxmlformats.org/officeDocument/2006/relationships/image" Target="../media/image100.tiff"/><Relationship Id="rId3" Type="http://schemas.openxmlformats.org/officeDocument/2006/relationships/notesSlide" Target="../notesSlides/notesSlide5.xml"/><Relationship Id="rId7" Type="http://schemas.openxmlformats.org/officeDocument/2006/relationships/image" Target="../media/image99.png"/><Relationship Id="rId2" Type="http://schemas.openxmlformats.org/officeDocument/2006/relationships/slideLayout" Target="../slideLayouts/slideLayout34.xml"/><Relationship Id="rId1" Type="http://schemas.openxmlformats.org/officeDocument/2006/relationships/tags" Target="../tags/tag5.xml"/><Relationship Id="rId6" Type="http://schemas.openxmlformats.org/officeDocument/2006/relationships/image" Target="../media/image28.png"/><Relationship Id="rId5" Type="http://schemas.openxmlformats.org/officeDocument/2006/relationships/image" Target="../media/image98.tiff"/><Relationship Id="rId4" Type="http://schemas.openxmlformats.org/officeDocument/2006/relationships/image" Target="../media/image97.tiff"/></Relationships>
</file>

<file path=ppt/slides/_rels/slide22.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8.tiff"/><Relationship Id="rId3" Type="http://schemas.openxmlformats.org/officeDocument/2006/relationships/notesSlide" Target="../notesSlides/notesSlide6.xml"/><Relationship Id="rId7" Type="http://schemas.openxmlformats.org/officeDocument/2006/relationships/image" Target="../media/image104.tiff"/><Relationship Id="rId12" Type="http://schemas.openxmlformats.org/officeDocument/2006/relationships/image" Target="../media/image94.png"/><Relationship Id="rId2" Type="http://schemas.openxmlformats.org/officeDocument/2006/relationships/slideLayout" Target="../slideLayouts/slideLayout20.xml"/><Relationship Id="rId1" Type="http://schemas.openxmlformats.org/officeDocument/2006/relationships/tags" Target="../tags/tag6.xml"/><Relationship Id="rId6" Type="http://schemas.openxmlformats.org/officeDocument/2006/relationships/image" Target="../media/image103.tiff"/><Relationship Id="rId11" Type="http://schemas.openxmlformats.org/officeDocument/2006/relationships/image" Target="../media/image93.png"/><Relationship Id="rId5" Type="http://schemas.openxmlformats.org/officeDocument/2006/relationships/image" Target="../media/image102.tiff"/><Relationship Id="rId10" Type="http://schemas.openxmlformats.org/officeDocument/2006/relationships/image" Target="../media/image92.png"/><Relationship Id="rId4" Type="http://schemas.openxmlformats.org/officeDocument/2006/relationships/image" Target="../media/image101.tiff"/><Relationship Id="rId9" Type="http://schemas.openxmlformats.org/officeDocument/2006/relationships/image" Target="../media/image91.png"/><Relationship Id="rId14" Type="http://schemas.openxmlformats.org/officeDocument/2006/relationships/image" Target="../media/image105.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Soaring through the Clouds – The Sequel</a:t>
            </a:r>
            <a:endParaRPr lang="nl-NL" dirty="0"/>
          </a:p>
        </p:txBody>
      </p:sp>
      <p:sp>
        <p:nvSpPr>
          <p:cNvPr id="3" name="Subtitle 2"/>
          <p:cNvSpPr>
            <a:spLocks noGrp="1"/>
          </p:cNvSpPr>
          <p:nvPr>
            <p:ph type="subTitle" idx="1"/>
          </p:nvPr>
        </p:nvSpPr>
        <p:spPr/>
        <p:txBody>
          <a:bodyPr/>
          <a:lstStyle/>
          <a:p>
            <a:r>
              <a:rPr lang="en-US" dirty="0" smtClean="0"/>
              <a:t>EMEA PaaS Partner Forum</a:t>
            </a:r>
          </a:p>
          <a:p>
            <a:r>
              <a:rPr lang="en-US" dirty="0" smtClean="0"/>
              <a:t>Budapest, March 2018</a:t>
            </a:r>
          </a:p>
          <a:p>
            <a:r>
              <a:rPr lang="en-US" dirty="0" smtClean="0"/>
              <a:t>Sven, Jose, </a:t>
            </a:r>
            <a:r>
              <a:rPr lang="en-US" dirty="0" err="1" smtClean="0"/>
              <a:t>Lonneke</a:t>
            </a:r>
            <a:r>
              <a:rPr lang="en-US" dirty="0" smtClean="0"/>
              <a:t>, Luis, Guido, Lucas</a:t>
            </a:r>
            <a:endParaRPr lang="nl-NL" dirty="0"/>
          </a:p>
        </p:txBody>
      </p:sp>
    </p:spTree>
    <p:extLst>
      <p:ext uri="{BB962C8B-B14F-4D97-AF65-F5344CB8AC3E}">
        <p14:creationId xmlns:p14="http://schemas.microsoft.com/office/powerpoint/2010/main" val="24340431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ounded Rectangle 72"/>
          <p:cNvSpPr/>
          <p:nvPr/>
        </p:nvSpPr>
        <p:spPr>
          <a:xfrm>
            <a:off x="2618796" y="6002697"/>
            <a:ext cx="1802674" cy="752666"/>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t>Order</a:t>
            </a:r>
            <a:endParaRPr lang="nl-NL" sz="1600" dirty="0"/>
          </a:p>
        </p:txBody>
      </p:sp>
      <p:sp>
        <p:nvSpPr>
          <p:cNvPr id="74" name="Rounded Rectangle 73"/>
          <p:cNvSpPr/>
          <p:nvPr/>
        </p:nvSpPr>
        <p:spPr>
          <a:xfrm>
            <a:off x="4961402" y="6002697"/>
            <a:ext cx="1802674" cy="75266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Logistics (Warehouse, Stock, Shipping)</a:t>
            </a:r>
            <a:endParaRPr lang="nl-NL" sz="1600" dirty="0"/>
          </a:p>
        </p:txBody>
      </p:sp>
      <p:sp>
        <p:nvSpPr>
          <p:cNvPr id="82" name="Rounded Rectangle 81"/>
          <p:cNvSpPr/>
          <p:nvPr/>
        </p:nvSpPr>
        <p:spPr>
          <a:xfrm>
            <a:off x="9624841" y="6002697"/>
            <a:ext cx="1802674" cy="75266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Loyalty Program</a:t>
            </a:r>
            <a:endParaRPr lang="nl-NL" sz="1600" dirty="0"/>
          </a:p>
        </p:txBody>
      </p:sp>
      <p:sp>
        <p:nvSpPr>
          <p:cNvPr id="83" name="Rounded Rectangle 82"/>
          <p:cNvSpPr/>
          <p:nvPr/>
        </p:nvSpPr>
        <p:spPr>
          <a:xfrm>
            <a:off x="7412865" y="6002697"/>
            <a:ext cx="1802674" cy="752666"/>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Billing, Invoicing &amp; Collection</a:t>
            </a:r>
            <a:endParaRPr lang="nl-NL" sz="1600" dirty="0"/>
          </a:p>
        </p:txBody>
      </p:sp>
      <p:sp>
        <p:nvSpPr>
          <p:cNvPr id="84" name="Rounded Rectangle 83"/>
          <p:cNvSpPr/>
          <p:nvPr/>
        </p:nvSpPr>
        <p:spPr>
          <a:xfrm>
            <a:off x="546156" y="6002697"/>
            <a:ext cx="1802674" cy="7526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Customers</a:t>
            </a:r>
            <a:endParaRPr lang="nl-NL" sz="1600" dirty="0"/>
          </a:p>
        </p:txBody>
      </p:sp>
      <p:sp>
        <p:nvSpPr>
          <p:cNvPr id="79" name="Oval Callout 78"/>
          <p:cNvSpPr/>
          <p:nvPr/>
        </p:nvSpPr>
        <p:spPr>
          <a:xfrm>
            <a:off x="7776566" y="4332253"/>
            <a:ext cx="3113503" cy="590005"/>
          </a:xfrm>
          <a:prstGeom prst="wedgeEllipseCallout">
            <a:avLst>
              <a:gd name="adj1" fmla="val -117631"/>
              <a:gd name="adj2" fmla="val 7706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 name="Title 1"/>
          <p:cNvSpPr>
            <a:spLocks noGrp="1"/>
          </p:cNvSpPr>
          <p:nvPr>
            <p:ph type="title"/>
          </p:nvPr>
        </p:nvSpPr>
        <p:spPr>
          <a:xfrm>
            <a:off x="0" y="0"/>
            <a:ext cx="10515600" cy="627652"/>
          </a:xfrm>
        </p:spPr>
        <p:txBody>
          <a:bodyPr>
            <a:normAutofit fontScale="90000"/>
          </a:bodyPr>
          <a:lstStyle/>
          <a:p>
            <a:r>
              <a:rPr lang="en-US" dirty="0" smtClean="0"/>
              <a:t>Decoupled Routing Slip based Choreography</a:t>
            </a:r>
            <a:endParaRPr lang="nl-NL" dirty="0"/>
          </a:p>
        </p:txBody>
      </p:sp>
      <p:sp>
        <p:nvSpPr>
          <p:cNvPr id="3" name="Rounded Rectangle 2"/>
          <p:cNvSpPr/>
          <p:nvPr/>
        </p:nvSpPr>
        <p:spPr>
          <a:xfrm>
            <a:off x="2634349" y="5197155"/>
            <a:ext cx="1802674" cy="586537"/>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Order</a:t>
            </a:r>
            <a:endParaRPr lang="nl-NL" dirty="0"/>
          </a:p>
          <a:p>
            <a:pPr algn="ctr"/>
            <a:r>
              <a:rPr lang="en-US" dirty="0" smtClean="0"/>
              <a:t>Agent</a:t>
            </a:r>
            <a:endParaRPr lang="nl-NL" dirty="0"/>
          </a:p>
        </p:txBody>
      </p:sp>
      <p:sp>
        <p:nvSpPr>
          <p:cNvPr id="4" name="Rounded Rectangle 3"/>
          <p:cNvSpPr/>
          <p:nvPr/>
        </p:nvSpPr>
        <p:spPr>
          <a:xfrm>
            <a:off x="4976955" y="5197155"/>
            <a:ext cx="1802674" cy="586537"/>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Logistics</a:t>
            </a:r>
          </a:p>
          <a:p>
            <a:pPr algn="ctr"/>
            <a:r>
              <a:rPr lang="en-US" dirty="0" smtClean="0"/>
              <a:t>Agent</a:t>
            </a:r>
            <a:endParaRPr lang="nl-NL" dirty="0"/>
          </a:p>
        </p:txBody>
      </p:sp>
      <p:sp>
        <p:nvSpPr>
          <p:cNvPr id="5" name="Rounded Rectangle 4"/>
          <p:cNvSpPr/>
          <p:nvPr/>
        </p:nvSpPr>
        <p:spPr>
          <a:xfrm>
            <a:off x="9640394" y="5197155"/>
            <a:ext cx="1802674" cy="58653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Loyalty Agent</a:t>
            </a:r>
            <a:endParaRPr lang="nl-NL" dirty="0"/>
          </a:p>
        </p:txBody>
      </p:sp>
      <p:sp>
        <p:nvSpPr>
          <p:cNvPr id="6" name="Rounded Rectangle 5"/>
          <p:cNvSpPr/>
          <p:nvPr/>
        </p:nvSpPr>
        <p:spPr>
          <a:xfrm>
            <a:off x="7428418" y="5197155"/>
            <a:ext cx="1802674" cy="586537"/>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Finance Agent</a:t>
            </a:r>
            <a:endParaRPr lang="nl-NL" dirty="0"/>
          </a:p>
        </p:txBody>
      </p:sp>
      <p:sp>
        <p:nvSpPr>
          <p:cNvPr id="7" name="Rounded Rectangle 6"/>
          <p:cNvSpPr/>
          <p:nvPr/>
        </p:nvSpPr>
        <p:spPr>
          <a:xfrm>
            <a:off x="4693921" y="2362514"/>
            <a:ext cx="1802674" cy="138056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Choreographer</a:t>
            </a:r>
          </a:p>
          <a:p>
            <a:pPr algn="ctr"/>
            <a:endParaRPr lang="en-US" dirty="0"/>
          </a:p>
          <a:p>
            <a:pPr algn="ctr"/>
            <a:endParaRPr lang="nl-NL" dirty="0"/>
          </a:p>
        </p:txBody>
      </p:sp>
      <p:sp>
        <p:nvSpPr>
          <p:cNvPr id="8" name="Can 7"/>
          <p:cNvSpPr/>
          <p:nvPr/>
        </p:nvSpPr>
        <p:spPr>
          <a:xfrm>
            <a:off x="3692435" y="3716698"/>
            <a:ext cx="383178" cy="940526"/>
          </a:xfrm>
          <a:prstGeom prst="can">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ular Callout 8"/>
          <p:cNvSpPr/>
          <p:nvPr/>
        </p:nvSpPr>
        <p:spPr>
          <a:xfrm>
            <a:off x="1227911" y="3187688"/>
            <a:ext cx="1915884" cy="844731"/>
          </a:xfrm>
          <a:prstGeom prst="wedgeRectCallout">
            <a:avLst>
              <a:gd name="adj1" fmla="val 83414"/>
              <a:gd name="adj2" fmla="val 44974"/>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10" name="TextBox 9"/>
          <p:cNvSpPr txBox="1"/>
          <p:nvPr/>
        </p:nvSpPr>
        <p:spPr>
          <a:xfrm>
            <a:off x="1227911" y="3133001"/>
            <a:ext cx="1915884" cy="954107"/>
          </a:xfrm>
          <a:prstGeom prst="rect">
            <a:avLst/>
          </a:prstGeom>
          <a:noFill/>
        </p:spPr>
        <p:txBody>
          <a:bodyPr wrap="square" rtlCol="0">
            <a:spAutoFit/>
          </a:bodyPr>
          <a:lstStyle/>
          <a:p>
            <a:r>
              <a:rPr lang="en-US" sz="1400" dirty="0" smtClean="0">
                <a:solidFill>
                  <a:schemeClr val="bg1"/>
                </a:solidFill>
              </a:rPr>
              <a:t>Event Topic – either for all routing slip events or for all events for a specific workflow</a:t>
            </a:r>
            <a:endParaRPr lang="nl-NL" sz="1400" dirty="0">
              <a:solidFill>
                <a:schemeClr val="bg1"/>
              </a:solidFill>
            </a:endParaRPr>
          </a:p>
        </p:txBody>
      </p:sp>
      <p:sp>
        <p:nvSpPr>
          <p:cNvPr id="11" name="Rounded Rectangle 10"/>
          <p:cNvSpPr/>
          <p:nvPr/>
        </p:nvSpPr>
        <p:spPr>
          <a:xfrm>
            <a:off x="3287485" y="601534"/>
            <a:ext cx="4802777" cy="553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Shop</a:t>
            </a:r>
            <a:endParaRPr lang="nl-NL" dirty="0"/>
          </a:p>
        </p:txBody>
      </p:sp>
      <p:sp>
        <p:nvSpPr>
          <p:cNvPr id="12" name="Rounded Rectangle 11"/>
          <p:cNvSpPr/>
          <p:nvPr/>
        </p:nvSpPr>
        <p:spPr>
          <a:xfrm>
            <a:off x="3618414" y="905083"/>
            <a:ext cx="1301930" cy="54337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Order</a:t>
            </a:r>
            <a:endParaRPr lang="nl-NL" dirty="0"/>
          </a:p>
        </p:txBody>
      </p:sp>
      <p:cxnSp>
        <p:nvCxnSpPr>
          <p:cNvPr id="14" name="Straight Arrow Connector 13"/>
          <p:cNvCxnSpPr/>
          <p:nvPr/>
        </p:nvCxnSpPr>
        <p:spPr>
          <a:xfrm flipH="1">
            <a:off x="3287485" y="1448454"/>
            <a:ext cx="579121" cy="688273"/>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Lightning Bolt 14"/>
          <p:cNvSpPr/>
          <p:nvPr/>
        </p:nvSpPr>
        <p:spPr>
          <a:xfrm>
            <a:off x="3596639" y="3477022"/>
            <a:ext cx="191592" cy="266062"/>
          </a:xfrm>
          <a:prstGeom prst="lightningBol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7" name="Elbow Connector 16"/>
          <p:cNvCxnSpPr>
            <a:stCxn id="7" idx="1"/>
            <a:endCxn id="8" idx="1"/>
          </p:cNvCxnSpPr>
          <p:nvPr/>
        </p:nvCxnSpPr>
        <p:spPr>
          <a:xfrm rot="10800000" flipV="1">
            <a:off x="3884025" y="3052798"/>
            <a:ext cx="809897" cy="663899"/>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Rectangular Callout 17"/>
          <p:cNvSpPr/>
          <p:nvPr/>
        </p:nvSpPr>
        <p:spPr>
          <a:xfrm>
            <a:off x="7821578" y="1532862"/>
            <a:ext cx="1637211" cy="683977"/>
          </a:xfrm>
          <a:prstGeom prst="wedgeRectCallout">
            <a:avLst>
              <a:gd name="adj1" fmla="val -203405"/>
              <a:gd name="adj2" fmla="val 198275"/>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19" name="TextBox 18"/>
          <p:cNvSpPr txBox="1"/>
          <p:nvPr/>
        </p:nvSpPr>
        <p:spPr>
          <a:xfrm>
            <a:off x="7821579" y="1478175"/>
            <a:ext cx="1567541" cy="738664"/>
          </a:xfrm>
          <a:prstGeom prst="rect">
            <a:avLst/>
          </a:prstGeom>
          <a:noFill/>
        </p:spPr>
        <p:txBody>
          <a:bodyPr wrap="square" rtlCol="0">
            <a:spAutoFit/>
          </a:bodyPr>
          <a:lstStyle/>
          <a:p>
            <a:r>
              <a:rPr lang="en-US" sz="1400" dirty="0" smtClean="0">
                <a:solidFill>
                  <a:schemeClr val="bg1"/>
                </a:solidFill>
              </a:rPr>
              <a:t>Meta-data: routing slip definitions per workflow</a:t>
            </a:r>
            <a:endParaRPr lang="nl-NL" sz="1400" dirty="0">
              <a:solidFill>
                <a:schemeClr val="bg1"/>
              </a:solidFill>
            </a:endParaRPr>
          </a:p>
        </p:txBody>
      </p:sp>
      <p:sp>
        <p:nvSpPr>
          <p:cNvPr id="21" name="Oval Callout 20"/>
          <p:cNvSpPr/>
          <p:nvPr/>
        </p:nvSpPr>
        <p:spPr>
          <a:xfrm>
            <a:off x="1471749" y="1138128"/>
            <a:ext cx="1943293" cy="730232"/>
          </a:xfrm>
          <a:prstGeom prst="wedgeEllipseCallout">
            <a:avLst>
              <a:gd name="adj1" fmla="val 56179"/>
              <a:gd name="adj2" fmla="val 4531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2" name="TextBox 21"/>
          <p:cNvSpPr txBox="1"/>
          <p:nvPr/>
        </p:nvSpPr>
        <p:spPr>
          <a:xfrm>
            <a:off x="1613855" y="1183926"/>
            <a:ext cx="2078580" cy="646331"/>
          </a:xfrm>
          <a:prstGeom prst="rect">
            <a:avLst/>
          </a:prstGeom>
          <a:noFill/>
        </p:spPr>
        <p:txBody>
          <a:bodyPr wrap="square" rtlCol="0">
            <a:spAutoFit/>
          </a:bodyPr>
          <a:lstStyle/>
          <a:p>
            <a:r>
              <a:rPr lang="en-US" sz="1200" dirty="0" smtClean="0"/>
              <a:t>Validate proposed order (synchronously) with Customer | Logistics | …</a:t>
            </a:r>
            <a:endParaRPr lang="nl-NL" sz="1200" dirty="0"/>
          </a:p>
        </p:txBody>
      </p:sp>
      <p:cxnSp>
        <p:nvCxnSpPr>
          <p:cNvPr id="23" name="Straight Arrow Connector 22"/>
          <p:cNvCxnSpPr>
            <a:stCxn id="12" idx="2"/>
            <a:endCxn id="7" idx="0"/>
          </p:cNvCxnSpPr>
          <p:nvPr/>
        </p:nvCxnSpPr>
        <p:spPr>
          <a:xfrm>
            <a:off x="4269379" y="1448454"/>
            <a:ext cx="1325879" cy="914060"/>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Oval Callout 25"/>
          <p:cNvSpPr/>
          <p:nvPr/>
        </p:nvSpPr>
        <p:spPr>
          <a:xfrm>
            <a:off x="5228603" y="1258472"/>
            <a:ext cx="2487191" cy="730232"/>
          </a:xfrm>
          <a:prstGeom prst="wedgeEllipseCallout">
            <a:avLst>
              <a:gd name="adj1" fmla="val -39063"/>
              <a:gd name="adj2" fmla="val 9301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7" name="TextBox 26"/>
          <p:cNvSpPr txBox="1"/>
          <p:nvPr/>
        </p:nvSpPr>
        <p:spPr>
          <a:xfrm>
            <a:off x="5499017" y="1322547"/>
            <a:ext cx="2313018" cy="646331"/>
          </a:xfrm>
          <a:prstGeom prst="rect">
            <a:avLst/>
          </a:prstGeom>
          <a:noFill/>
        </p:spPr>
        <p:txBody>
          <a:bodyPr wrap="square" rtlCol="0">
            <a:spAutoFit/>
          </a:bodyPr>
          <a:lstStyle/>
          <a:p>
            <a:r>
              <a:rPr lang="en-US" sz="1200" dirty="0" smtClean="0"/>
              <a:t>Initiate </a:t>
            </a:r>
            <a:r>
              <a:rPr lang="en-US" sz="1200" dirty="0" err="1" smtClean="0"/>
              <a:t>PlaceOrder</a:t>
            </a:r>
            <a:r>
              <a:rPr lang="en-US" sz="1200" dirty="0" smtClean="0"/>
              <a:t> Workflow – create routing slip instance and publish it on workflow topic</a:t>
            </a:r>
            <a:endParaRPr lang="nl-NL" sz="1200" dirty="0"/>
          </a:p>
        </p:txBody>
      </p:sp>
      <p:sp>
        <p:nvSpPr>
          <p:cNvPr id="30" name="Can 29"/>
          <p:cNvSpPr/>
          <p:nvPr/>
        </p:nvSpPr>
        <p:spPr>
          <a:xfrm>
            <a:off x="4994369" y="3098111"/>
            <a:ext cx="391886" cy="405241"/>
          </a:xfrm>
          <a:prstGeom prst="can">
            <a:avLst/>
          </a:prstGeom>
          <a:solidFill>
            <a:schemeClr val="bg2">
              <a:lumMod val="2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Can 30"/>
          <p:cNvSpPr/>
          <p:nvPr/>
        </p:nvSpPr>
        <p:spPr>
          <a:xfrm>
            <a:off x="5725888" y="2995788"/>
            <a:ext cx="566057" cy="609888"/>
          </a:xfrm>
          <a:prstGeom prst="can">
            <a:avLst/>
          </a:prstGeom>
          <a:solidFill>
            <a:schemeClr val="bg2">
              <a:lumMod val="2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Rounded Rectangle 31"/>
          <p:cNvSpPr/>
          <p:nvPr/>
        </p:nvSpPr>
        <p:spPr>
          <a:xfrm>
            <a:off x="561709" y="5206481"/>
            <a:ext cx="1802674" cy="57721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Customers Agent</a:t>
            </a:r>
            <a:endParaRPr lang="nl-NL" dirty="0"/>
          </a:p>
        </p:txBody>
      </p:sp>
      <p:sp>
        <p:nvSpPr>
          <p:cNvPr id="33" name="Rectangular Callout 32"/>
          <p:cNvSpPr/>
          <p:nvPr/>
        </p:nvSpPr>
        <p:spPr>
          <a:xfrm>
            <a:off x="8675018" y="2047869"/>
            <a:ext cx="2129246" cy="683977"/>
          </a:xfrm>
          <a:prstGeom prst="wedgeRectCallout">
            <a:avLst>
              <a:gd name="adj1" fmla="val -168386"/>
              <a:gd name="adj2" fmla="val 120607"/>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34" name="TextBox 33"/>
          <p:cNvSpPr txBox="1"/>
          <p:nvPr/>
        </p:nvSpPr>
        <p:spPr>
          <a:xfrm>
            <a:off x="8675018" y="1993182"/>
            <a:ext cx="2490648" cy="738664"/>
          </a:xfrm>
          <a:prstGeom prst="rect">
            <a:avLst/>
          </a:prstGeom>
          <a:noFill/>
        </p:spPr>
        <p:txBody>
          <a:bodyPr wrap="square" rtlCol="0">
            <a:spAutoFit/>
          </a:bodyPr>
          <a:lstStyle/>
          <a:p>
            <a:r>
              <a:rPr lang="en-US" sz="1400" dirty="0" smtClean="0">
                <a:solidFill>
                  <a:schemeClr val="bg1"/>
                </a:solidFill>
              </a:rPr>
              <a:t>Instance data: routing slip instances with state for workflow instance</a:t>
            </a:r>
            <a:endParaRPr lang="nl-NL" sz="1400" dirty="0">
              <a:solidFill>
                <a:schemeClr val="bg1"/>
              </a:solidFill>
            </a:endParaRPr>
          </a:p>
        </p:txBody>
      </p:sp>
      <p:sp>
        <p:nvSpPr>
          <p:cNvPr id="35" name="Rectangle 34"/>
          <p:cNvSpPr/>
          <p:nvPr/>
        </p:nvSpPr>
        <p:spPr>
          <a:xfrm>
            <a:off x="7621726" y="3052798"/>
            <a:ext cx="1706434" cy="10408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dk1"/>
                </a:solidFill>
              </a:rPr>
              <a:t>Choreographer User Interface</a:t>
            </a:r>
            <a:endParaRPr lang="nl-NL" dirty="0">
              <a:solidFill>
                <a:schemeClr val="dk1"/>
              </a:solidFill>
            </a:endParaRPr>
          </a:p>
        </p:txBody>
      </p:sp>
      <p:cxnSp>
        <p:nvCxnSpPr>
          <p:cNvPr id="37" name="Elbow Connector 36"/>
          <p:cNvCxnSpPr>
            <a:stCxn id="35" idx="1"/>
          </p:cNvCxnSpPr>
          <p:nvPr/>
        </p:nvCxnSpPr>
        <p:spPr>
          <a:xfrm rot="10800000">
            <a:off x="6496596" y="3052798"/>
            <a:ext cx="1125131" cy="520432"/>
          </a:xfrm>
          <a:prstGeom prst="bentConnector3">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ular Callout 37"/>
          <p:cNvSpPr/>
          <p:nvPr/>
        </p:nvSpPr>
        <p:spPr>
          <a:xfrm>
            <a:off x="9838058" y="3231242"/>
            <a:ext cx="2216332" cy="899420"/>
          </a:xfrm>
          <a:prstGeom prst="wedgeRectCallout">
            <a:avLst>
              <a:gd name="adj1" fmla="val -77179"/>
              <a:gd name="adj2" fmla="val 14929"/>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39" name="TextBox 38"/>
          <p:cNvSpPr txBox="1"/>
          <p:nvPr/>
        </p:nvSpPr>
        <p:spPr>
          <a:xfrm>
            <a:off x="9838058" y="3176554"/>
            <a:ext cx="2490648" cy="954107"/>
          </a:xfrm>
          <a:prstGeom prst="rect">
            <a:avLst/>
          </a:prstGeom>
          <a:noFill/>
        </p:spPr>
        <p:txBody>
          <a:bodyPr wrap="square" rtlCol="0">
            <a:spAutoFit/>
          </a:bodyPr>
          <a:lstStyle/>
          <a:p>
            <a:r>
              <a:rPr lang="en-US" sz="1400" dirty="0" smtClean="0">
                <a:solidFill>
                  <a:schemeClr val="bg1"/>
                </a:solidFill>
              </a:rPr>
              <a:t>Monitoring &amp; managing workflow instances</a:t>
            </a:r>
          </a:p>
          <a:p>
            <a:r>
              <a:rPr lang="en-US" sz="1400" dirty="0" smtClean="0">
                <a:solidFill>
                  <a:schemeClr val="bg1"/>
                </a:solidFill>
              </a:rPr>
              <a:t>Managing routing slip definitions</a:t>
            </a:r>
            <a:endParaRPr lang="nl-NL" sz="1400" dirty="0">
              <a:solidFill>
                <a:schemeClr val="bg1"/>
              </a:solidFill>
            </a:endParaRPr>
          </a:p>
        </p:txBody>
      </p:sp>
      <p:cxnSp>
        <p:nvCxnSpPr>
          <p:cNvPr id="41" name="Straight Arrow Connector 40"/>
          <p:cNvCxnSpPr>
            <a:stCxn id="8" idx="3"/>
            <a:endCxn id="32" idx="0"/>
          </p:cNvCxnSpPr>
          <p:nvPr/>
        </p:nvCxnSpPr>
        <p:spPr>
          <a:xfrm flipH="1">
            <a:off x="1463046" y="4657224"/>
            <a:ext cx="2420978" cy="5399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8" idx="3"/>
            <a:endCxn id="3" idx="0"/>
          </p:cNvCxnSpPr>
          <p:nvPr/>
        </p:nvCxnSpPr>
        <p:spPr>
          <a:xfrm flipH="1">
            <a:off x="3535686" y="4657224"/>
            <a:ext cx="348338" cy="5399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8" idx="3"/>
            <a:endCxn id="4" idx="0"/>
          </p:cNvCxnSpPr>
          <p:nvPr/>
        </p:nvCxnSpPr>
        <p:spPr>
          <a:xfrm>
            <a:off x="3884024" y="4657224"/>
            <a:ext cx="1994268" cy="5399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8" idx="3"/>
            <a:endCxn id="6" idx="0"/>
          </p:cNvCxnSpPr>
          <p:nvPr/>
        </p:nvCxnSpPr>
        <p:spPr>
          <a:xfrm>
            <a:off x="3884024" y="4657224"/>
            <a:ext cx="4445731" cy="5399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8" idx="3"/>
            <a:endCxn id="5" idx="0"/>
          </p:cNvCxnSpPr>
          <p:nvPr/>
        </p:nvCxnSpPr>
        <p:spPr>
          <a:xfrm>
            <a:off x="3884024" y="4657224"/>
            <a:ext cx="6657707" cy="5399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Lightning Bolt 49"/>
          <p:cNvSpPr/>
          <p:nvPr/>
        </p:nvSpPr>
        <p:spPr>
          <a:xfrm>
            <a:off x="2033455" y="4867696"/>
            <a:ext cx="191592" cy="266062"/>
          </a:xfrm>
          <a:prstGeom prst="lightningBol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Lightning Bolt 50"/>
          <p:cNvSpPr/>
          <p:nvPr/>
        </p:nvSpPr>
        <p:spPr>
          <a:xfrm>
            <a:off x="3505212" y="4867696"/>
            <a:ext cx="191592" cy="266062"/>
          </a:xfrm>
          <a:prstGeom prst="lightningBol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Lightning Bolt 51"/>
          <p:cNvSpPr/>
          <p:nvPr/>
        </p:nvSpPr>
        <p:spPr>
          <a:xfrm>
            <a:off x="4976969" y="4867696"/>
            <a:ext cx="191592" cy="266062"/>
          </a:xfrm>
          <a:prstGeom prst="lightningBol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Lightning Bolt 52"/>
          <p:cNvSpPr/>
          <p:nvPr/>
        </p:nvSpPr>
        <p:spPr>
          <a:xfrm>
            <a:off x="7093135" y="4929426"/>
            <a:ext cx="191592" cy="266062"/>
          </a:xfrm>
          <a:prstGeom prst="lightningBol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Lightning Bolt 53"/>
          <p:cNvSpPr/>
          <p:nvPr/>
        </p:nvSpPr>
        <p:spPr>
          <a:xfrm>
            <a:off x="9270262" y="4927189"/>
            <a:ext cx="191592" cy="266062"/>
          </a:xfrm>
          <a:prstGeom prst="lightningBol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56" name="Straight Arrow Connector 55"/>
          <p:cNvCxnSpPr/>
          <p:nvPr/>
        </p:nvCxnSpPr>
        <p:spPr>
          <a:xfrm flipV="1">
            <a:off x="3949349" y="3743083"/>
            <a:ext cx="949221" cy="1450168"/>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4458343" y="1528951"/>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accent2">
                    <a:lumMod val="50000"/>
                  </a:schemeClr>
                </a:solidFill>
              </a:rPr>
              <a:t>1</a:t>
            </a:r>
            <a:endParaRPr lang="nl-NL" dirty="0">
              <a:solidFill>
                <a:schemeClr val="accent2">
                  <a:lumMod val="50000"/>
                </a:schemeClr>
              </a:solidFill>
            </a:endParaRPr>
          </a:p>
        </p:txBody>
      </p:sp>
      <p:sp>
        <p:nvSpPr>
          <p:cNvPr id="58" name="Oval 57"/>
          <p:cNvSpPr/>
          <p:nvPr/>
        </p:nvSpPr>
        <p:spPr>
          <a:xfrm>
            <a:off x="4044686" y="2901204"/>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rPr>
              <a:t>2</a:t>
            </a:r>
            <a:endParaRPr lang="nl-NL" dirty="0">
              <a:solidFill>
                <a:schemeClr val="accent2">
                  <a:lumMod val="50000"/>
                </a:schemeClr>
              </a:solidFill>
            </a:endParaRPr>
          </a:p>
        </p:txBody>
      </p:sp>
      <p:sp>
        <p:nvSpPr>
          <p:cNvPr id="59" name="Oval 58"/>
          <p:cNvSpPr/>
          <p:nvPr/>
        </p:nvSpPr>
        <p:spPr>
          <a:xfrm>
            <a:off x="3122029" y="4982019"/>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accent2">
                    <a:lumMod val="50000"/>
                  </a:schemeClr>
                </a:solidFill>
              </a:rPr>
              <a:t>3</a:t>
            </a:r>
            <a:endParaRPr lang="nl-NL" dirty="0">
              <a:solidFill>
                <a:schemeClr val="accent2">
                  <a:lumMod val="50000"/>
                </a:schemeClr>
              </a:solidFill>
            </a:endParaRPr>
          </a:p>
        </p:txBody>
      </p:sp>
      <p:sp>
        <p:nvSpPr>
          <p:cNvPr id="60" name="Oval 59"/>
          <p:cNvSpPr/>
          <p:nvPr/>
        </p:nvSpPr>
        <p:spPr>
          <a:xfrm>
            <a:off x="4545874" y="3869563"/>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rPr>
              <a:t>4</a:t>
            </a:r>
            <a:endParaRPr lang="nl-NL" dirty="0">
              <a:solidFill>
                <a:schemeClr val="accent2">
                  <a:lumMod val="50000"/>
                </a:schemeClr>
              </a:solidFill>
            </a:endParaRPr>
          </a:p>
        </p:txBody>
      </p:sp>
      <p:cxnSp>
        <p:nvCxnSpPr>
          <p:cNvPr id="61" name="Straight Arrow Connector 60"/>
          <p:cNvCxnSpPr/>
          <p:nvPr/>
        </p:nvCxnSpPr>
        <p:spPr>
          <a:xfrm flipV="1">
            <a:off x="4328181" y="3739179"/>
            <a:ext cx="949221" cy="1450168"/>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4706991" y="4215244"/>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lumMod val="50000"/>
                  </a:schemeClr>
                </a:solidFill>
              </a:rPr>
              <a:t>6</a:t>
            </a:r>
            <a:endParaRPr lang="nl-NL" dirty="0">
              <a:solidFill>
                <a:schemeClr val="accent2">
                  <a:lumMod val="50000"/>
                </a:schemeClr>
              </a:solidFill>
            </a:endParaRPr>
          </a:p>
        </p:txBody>
      </p:sp>
      <p:sp>
        <p:nvSpPr>
          <p:cNvPr id="63" name="Oval 62"/>
          <p:cNvSpPr/>
          <p:nvPr/>
        </p:nvSpPr>
        <p:spPr>
          <a:xfrm>
            <a:off x="4192665" y="3037287"/>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accent2">
                    <a:lumMod val="50000"/>
                  </a:schemeClr>
                </a:solidFill>
              </a:rPr>
              <a:t>7</a:t>
            </a:r>
            <a:endParaRPr lang="nl-NL" dirty="0">
              <a:solidFill>
                <a:schemeClr val="accent2">
                  <a:lumMod val="50000"/>
                </a:schemeClr>
              </a:solidFill>
            </a:endParaRPr>
          </a:p>
        </p:txBody>
      </p:sp>
      <p:sp>
        <p:nvSpPr>
          <p:cNvPr id="64" name="Oval 63"/>
          <p:cNvSpPr/>
          <p:nvPr/>
        </p:nvSpPr>
        <p:spPr>
          <a:xfrm>
            <a:off x="5421093" y="4995356"/>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lumMod val="50000"/>
                  </a:schemeClr>
                </a:solidFill>
              </a:rPr>
              <a:t>8</a:t>
            </a:r>
            <a:endParaRPr lang="nl-NL" dirty="0">
              <a:solidFill>
                <a:schemeClr val="accent2">
                  <a:lumMod val="50000"/>
                </a:schemeClr>
              </a:solidFill>
            </a:endParaRPr>
          </a:p>
        </p:txBody>
      </p:sp>
      <p:sp>
        <p:nvSpPr>
          <p:cNvPr id="65" name="Oval 64"/>
          <p:cNvSpPr/>
          <p:nvPr/>
        </p:nvSpPr>
        <p:spPr>
          <a:xfrm>
            <a:off x="7654842" y="5004848"/>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rPr>
              <a:t>8</a:t>
            </a:r>
            <a:endParaRPr lang="nl-NL" dirty="0">
              <a:solidFill>
                <a:schemeClr val="accent2">
                  <a:lumMod val="50000"/>
                </a:schemeClr>
              </a:solidFill>
            </a:endParaRPr>
          </a:p>
        </p:txBody>
      </p:sp>
      <p:sp>
        <p:nvSpPr>
          <p:cNvPr id="66" name="Oval Callout 65"/>
          <p:cNvSpPr/>
          <p:nvPr/>
        </p:nvSpPr>
        <p:spPr>
          <a:xfrm>
            <a:off x="5323113" y="3579233"/>
            <a:ext cx="2298612" cy="590005"/>
          </a:xfrm>
          <a:prstGeom prst="wedgeEllipseCallout">
            <a:avLst>
              <a:gd name="adj1" fmla="val -72435"/>
              <a:gd name="adj2" fmla="val 1638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67" name="TextBox 66"/>
          <p:cNvSpPr txBox="1"/>
          <p:nvPr/>
        </p:nvSpPr>
        <p:spPr>
          <a:xfrm>
            <a:off x="5497729" y="3643402"/>
            <a:ext cx="2123995" cy="461665"/>
          </a:xfrm>
          <a:prstGeom prst="rect">
            <a:avLst/>
          </a:prstGeom>
          <a:noFill/>
        </p:spPr>
        <p:txBody>
          <a:bodyPr wrap="square" rtlCol="0">
            <a:spAutoFit/>
          </a:bodyPr>
          <a:lstStyle/>
          <a:p>
            <a:r>
              <a:rPr lang="en-US" sz="1200" dirty="0" smtClean="0"/>
              <a:t>Claim task &amp; Retrieve Routing Slip &amp; Workflow </a:t>
            </a:r>
            <a:r>
              <a:rPr lang="en-US" sz="1200" dirty="0"/>
              <a:t>I</a:t>
            </a:r>
            <a:r>
              <a:rPr lang="en-US" sz="1200" dirty="0" smtClean="0"/>
              <a:t>nstance state</a:t>
            </a:r>
            <a:endParaRPr lang="nl-NL" sz="1200" dirty="0"/>
          </a:p>
        </p:txBody>
      </p:sp>
      <p:sp>
        <p:nvSpPr>
          <p:cNvPr id="68" name="Oval Callout 67"/>
          <p:cNvSpPr/>
          <p:nvPr/>
        </p:nvSpPr>
        <p:spPr>
          <a:xfrm>
            <a:off x="5529481" y="4157775"/>
            <a:ext cx="1961615" cy="590005"/>
          </a:xfrm>
          <a:prstGeom prst="wedgeEllipseCallout">
            <a:avLst>
              <a:gd name="adj1" fmla="val -78285"/>
              <a:gd name="adj2" fmla="val -35368"/>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69" name="TextBox 68"/>
          <p:cNvSpPr txBox="1"/>
          <p:nvPr/>
        </p:nvSpPr>
        <p:spPr>
          <a:xfrm>
            <a:off x="5656212" y="4221946"/>
            <a:ext cx="1786997" cy="461665"/>
          </a:xfrm>
          <a:prstGeom prst="rect">
            <a:avLst/>
          </a:prstGeom>
          <a:noFill/>
        </p:spPr>
        <p:txBody>
          <a:bodyPr wrap="square" rtlCol="0">
            <a:spAutoFit/>
          </a:bodyPr>
          <a:lstStyle/>
          <a:p>
            <a:r>
              <a:rPr lang="en-US" sz="1200" dirty="0" smtClean="0"/>
              <a:t>Submit “task status” &amp;</a:t>
            </a:r>
            <a:br>
              <a:rPr lang="en-US" sz="1200" dirty="0" smtClean="0"/>
            </a:br>
            <a:r>
              <a:rPr lang="en-US" sz="1200" dirty="0" smtClean="0"/>
              <a:t>updates to instance state</a:t>
            </a:r>
            <a:endParaRPr lang="nl-NL" sz="1200" dirty="0"/>
          </a:p>
        </p:txBody>
      </p:sp>
      <p:sp>
        <p:nvSpPr>
          <p:cNvPr id="70" name="Oval 69"/>
          <p:cNvSpPr/>
          <p:nvPr/>
        </p:nvSpPr>
        <p:spPr>
          <a:xfrm>
            <a:off x="3903625" y="5480010"/>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accent2">
                    <a:lumMod val="50000"/>
                  </a:schemeClr>
                </a:solidFill>
              </a:rPr>
              <a:t>5</a:t>
            </a:r>
            <a:endParaRPr lang="nl-NL" dirty="0">
              <a:solidFill>
                <a:schemeClr val="accent2">
                  <a:lumMod val="50000"/>
                </a:schemeClr>
              </a:solidFill>
            </a:endParaRPr>
          </a:p>
        </p:txBody>
      </p:sp>
      <p:sp>
        <p:nvSpPr>
          <p:cNvPr id="71" name="Oval Callout 70"/>
          <p:cNvSpPr/>
          <p:nvPr/>
        </p:nvSpPr>
        <p:spPr>
          <a:xfrm>
            <a:off x="1788777" y="5629042"/>
            <a:ext cx="1477186" cy="590005"/>
          </a:xfrm>
          <a:prstGeom prst="wedgeEllipseCallout">
            <a:avLst>
              <a:gd name="adj1" fmla="val 99361"/>
              <a:gd name="adj2" fmla="val -3769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72" name="TextBox 71"/>
          <p:cNvSpPr txBox="1"/>
          <p:nvPr/>
        </p:nvSpPr>
        <p:spPr>
          <a:xfrm>
            <a:off x="1928113" y="5693213"/>
            <a:ext cx="1289963" cy="461665"/>
          </a:xfrm>
          <a:prstGeom prst="rect">
            <a:avLst/>
          </a:prstGeom>
          <a:noFill/>
        </p:spPr>
        <p:txBody>
          <a:bodyPr wrap="square" rtlCol="0">
            <a:spAutoFit/>
          </a:bodyPr>
          <a:lstStyle/>
          <a:p>
            <a:r>
              <a:rPr lang="en-US" sz="1200" dirty="0" smtClean="0"/>
              <a:t>Perform the step in the workflow</a:t>
            </a:r>
            <a:endParaRPr lang="nl-NL" sz="1200" dirty="0"/>
          </a:p>
        </p:txBody>
      </p:sp>
      <p:sp>
        <p:nvSpPr>
          <p:cNvPr id="75" name="Oval Callout 74"/>
          <p:cNvSpPr/>
          <p:nvPr/>
        </p:nvSpPr>
        <p:spPr>
          <a:xfrm>
            <a:off x="1945341" y="2268899"/>
            <a:ext cx="2380657" cy="591236"/>
          </a:xfrm>
          <a:prstGeom prst="wedgeEllipseCallout">
            <a:avLst>
              <a:gd name="adj1" fmla="val 46478"/>
              <a:gd name="adj2" fmla="val 70992"/>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76" name="TextBox 75"/>
          <p:cNvSpPr txBox="1"/>
          <p:nvPr/>
        </p:nvSpPr>
        <p:spPr>
          <a:xfrm>
            <a:off x="2048695" y="2341617"/>
            <a:ext cx="2353961" cy="461665"/>
          </a:xfrm>
          <a:prstGeom prst="rect">
            <a:avLst/>
          </a:prstGeom>
          <a:noFill/>
        </p:spPr>
        <p:txBody>
          <a:bodyPr wrap="square" rtlCol="0">
            <a:spAutoFit/>
          </a:bodyPr>
          <a:lstStyle/>
          <a:p>
            <a:r>
              <a:rPr lang="en-US" sz="1200" dirty="0" smtClean="0"/>
              <a:t>Publish Routing Slip event – with type, identifier &amp; routing details</a:t>
            </a:r>
            <a:endParaRPr lang="nl-NL" sz="1200" dirty="0"/>
          </a:p>
        </p:txBody>
      </p:sp>
      <p:sp>
        <p:nvSpPr>
          <p:cNvPr id="77" name="Oval Callout 76"/>
          <p:cNvSpPr/>
          <p:nvPr/>
        </p:nvSpPr>
        <p:spPr>
          <a:xfrm>
            <a:off x="7776566" y="4332254"/>
            <a:ext cx="3113503" cy="590005"/>
          </a:xfrm>
          <a:prstGeom prst="wedgeEllipseCallout">
            <a:avLst>
              <a:gd name="adj1" fmla="val -45381"/>
              <a:gd name="adj2" fmla="val 7858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78" name="TextBox 77"/>
          <p:cNvSpPr txBox="1"/>
          <p:nvPr/>
        </p:nvSpPr>
        <p:spPr>
          <a:xfrm>
            <a:off x="7996870" y="4406031"/>
            <a:ext cx="2877746" cy="461665"/>
          </a:xfrm>
          <a:prstGeom prst="rect">
            <a:avLst/>
          </a:prstGeom>
          <a:noFill/>
        </p:spPr>
        <p:txBody>
          <a:bodyPr wrap="square" rtlCol="0">
            <a:spAutoFit/>
          </a:bodyPr>
          <a:lstStyle/>
          <a:p>
            <a:r>
              <a:rPr lang="en-US" sz="1200" dirty="0" smtClean="0"/>
              <a:t>Consume event and check if a task is ready for execution that this MS can handle</a:t>
            </a:r>
            <a:endParaRPr lang="nl-NL" sz="1200" dirty="0"/>
          </a:p>
        </p:txBody>
      </p:sp>
      <p:sp>
        <p:nvSpPr>
          <p:cNvPr id="80" name="Oval Callout 79"/>
          <p:cNvSpPr/>
          <p:nvPr/>
        </p:nvSpPr>
        <p:spPr>
          <a:xfrm>
            <a:off x="-130791" y="4253161"/>
            <a:ext cx="3113503" cy="590005"/>
          </a:xfrm>
          <a:prstGeom prst="wedgeEllipseCallout">
            <a:avLst>
              <a:gd name="adj1" fmla="val 60289"/>
              <a:gd name="adj2" fmla="val 8314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81" name="TextBox 80"/>
          <p:cNvSpPr txBox="1"/>
          <p:nvPr/>
        </p:nvSpPr>
        <p:spPr>
          <a:xfrm>
            <a:off x="89513" y="4326938"/>
            <a:ext cx="2877746" cy="461665"/>
          </a:xfrm>
          <a:prstGeom prst="rect">
            <a:avLst/>
          </a:prstGeom>
          <a:noFill/>
        </p:spPr>
        <p:txBody>
          <a:bodyPr wrap="square" rtlCol="0">
            <a:spAutoFit/>
          </a:bodyPr>
          <a:lstStyle/>
          <a:p>
            <a:r>
              <a:rPr lang="en-US" sz="1200" dirty="0" smtClean="0"/>
              <a:t>Consume event and check if a task is ready for execution that this MS can handle</a:t>
            </a:r>
            <a:endParaRPr lang="nl-NL" sz="1200" dirty="0"/>
          </a:p>
        </p:txBody>
      </p:sp>
      <p:sp>
        <p:nvSpPr>
          <p:cNvPr id="13" name="Down Arrow 12"/>
          <p:cNvSpPr/>
          <p:nvPr/>
        </p:nvSpPr>
        <p:spPr>
          <a:xfrm>
            <a:off x="4013040" y="5740391"/>
            <a:ext cx="310319" cy="3933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825866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Microservices</a:t>
            </a:r>
            <a:r>
              <a:rPr lang="en-US" dirty="0" smtClean="0"/>
              <a:t> principles</a:t>
            </a:r>
            <a:endParaRPr lang="nl-NL" dirty="0"/>
          </a:p>
        </p:txBody>
      </p:sp>
      <p:sp>
        <p:nvSpPr>
          <p:cNvPr id="3" name="Content Placeholder 2"/>
          <p:cNvSpPr>
            <a:spLocks noGrp="1"/>
          </p:cNvSpPr>
          <p:nvPr>
            <p:ph idx="1"/>
          </p:nvPr>
        </p:nvSpPr>
        <p:spPr/>
        <p:txBody>
          <a:bodyPr>
            <a:noAutofit/>
          </a:bodyPr>
          <a:lstStyle/>
          <a:p>
            <a:r>
              <a:rPr lang="en-US" sz="1600" dirty="0"/>
              <a:t>A</a:t>
            </a:r>
            <a:r>
              <a:rPr lang="en-US" sz="1600" dirty="0" smtClean="0"/>
              <a:t>re encapsulated and stand-alone</a:t>
            </a:r>
          </a:p>
          <a:p>
            <a:r>
              <a:rPr lang="en-US" sz="1600" dirty="0" smtClean="0"/>
              <a:t>Stateless and horizontally scalable</a:t>
            </a:r>
          </a:p>
          <a:p>
            <a:r>
              <a:rPr lang="en-US" sz="1600" dirty="0" smtClean="0"/>
              <a:t>Offer REST APIs</a:t>
            </a:r>
          </a:p>
          <a:p>
            <a:pPr lvl="1"/>
            <a:r>
              <a:rPr lang="en-US" sz="1400" dirty="0" smtClean="0"/>
              <a:t>Expose configurable properties – such as endpoints of dependencies</a:t>
            </a:r>
          </a:p>
          <a:p>
            <a:r>
              <a:rPr lang="en-US" sz="1600" dirty="0" smtClean="0"/>
              <a:t>Are released &amp; deployed &amp; scaled independent of each other</a:t>
            </a:r>
          </a:p>
          <a:p>
            <a:pPr lvl="1"/>
            <a:r>
              <a:rPr lang="en-US" sz="1400" dirty="0" smtClean="0"/>
              <a:t>They can be co-located but they do not have to</a:t>
            </a:r>
          </a:p>
          <a:p>
            <a:r>
              <a:rPr lang="en-US" sz="1600" dirty="0" smtClean="0"/>
              <a:t>Publish events and consume (relevant) events from central event bus</a:t>
            </a:r>
          </a:p>
          <a:p>
            <a:r>
              <a:rPr lang="en-US" sz="1600" dirty="0" smtClean="0"/>
              <a:t>Are responsible for their own data – take care of persistence in a fitting data store; manage the bounded context: data owned by/derived from other </a:t>
            </a:r>
            <a:r>
              <a:rPr lang="en-US" sz="1600" dirty="0" err="1" smtClean="0"/>
              <a:t>microservices</a:t>
            </a:r>
            <a:r>
              <a:rPr lang="en-US" sz="1600" dirty="0" smtClean="0"/>
              <a:t> that the service requires to function independently and at speed</a:t>
            </a:r>
          </a:p>
          <a:p>
            <a:r>
              <a:rPr lang="en-US" sz="1600" dirty="0" smtClean="0"/>
              <a:t>Provide their own UI where applicable, such as management of product catalog, manual corrections in stock levels</a:t>
            </a:r>
          </a:p>
          <a:p>
            <a:pPr lvl="1"/>
            <a:r>
              <a:rPr lang="en-US" sz="1400" dirty="0" smtClean="0"/>
              <a:t>Ideally also UI widgets (HTML5/JavaScript </a:t>
            </a:r>
            <a:r>
              <a:rPr lang="en-US" sz="1400" dirty="0" err="1" smtClean="0"/>
              <a:t>WebComponents</a:t>
            </a:r>
            <a:r>
              <a:rPr lang="en-US" sz="1400" dirty="0" smtClean="0"/>
              <a:t> or JET CCA components) that expose meaningful </a:t>
            </a:r>
            <a:r>
              <a:rPr lang="en-US" sz="1400" dirty="0" err="1" smtClean="0"/>
              <a:t>microservice</a:t>
            </a:r>
            <a:r>
              <a:rPr lang="en-US" sz="1400" dirty="0" smtClean="0"/>
              <a:t> functionality</a:t>
            </a:r>
          </a:p>
          <a:p>
            <a:r>
              <a:rPr lang="en-US" sz="1600" dirty="0" smtClean="0"/>
              <a:t>The common (</a:t>
            </a:r>
            <a:r>
              <a:rPr lang="en-US" sz="1600" dirty="0" err="1" smtClean="0"/>
              <a:t>microservices</a:t>
            </a:r>
            <a:r>
              <a:rPr lang="en-US" sz="1600" dirty="0" smtClean="0"/>
              <a:t>) platform provides</a:t>
            </a:r>
          </a:p>
          <a:p>
            <a:pPr lvl="1"/>
            <a:r>
              <a:rPr lang="en-US" sz="1400" dirty="0" smtClean="0"/>
              <a:t>Kafka based event bus</a:t>
            </a:r>
          </a:p>
          <a:p>
            <a:pPr lvl="1"/>
            <a:r>
              <a:rPr lang="en-US" sz="1400" dirty="0" smtClean="0"/>
              <a:t>Generic in memory cache</a:t>
            </a:r>
          </a:p>
          <a:p>
            <a:pPr lvl="1"/>
            <a:r>
              <a:rPr lang="en-US" sz="1400" dirty="0" smtClean="0"/>
              <a:t>Relational database storage (an Oracle Database schema)</a:t>
            </a:r>
          </a:p>
          <a:p>
            <a:pPr lvl="1"/>
            <a:r>
              <a:rPr lang="en-US" sz="1400" dirty="0" smtClean="0"/>
              <a:t>NoSQL database storage (Cassandra, MongoDB)  </a:t>
            </a:r>
          </a:p>
          <a:p>
            <a:endParaRPr lang="nl-NL" sz="1600" dirty="0"/>
          </a:p>
        </p:txBody>
      </p:sp>
    </p:spTree>
    <p:extLst>
      <p:ext uri="{BB962C8B-B14F-4D97-AF65-F5344CB8AC3E}">
        <p14:creationId xmlns:p14="http://schemas.microsoft.com/office/powerpoint/2010/main" val="17186631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nl-NL" dirty="0"/>
          </a:p>
        </p:txBody>
      </p:sp>
      <p:sp>
        <p:nvSpPr>
          <p:cNvPr id="3" name="Content Placeholder 2"/>
          <p:cNvSpPr>
            <a:spLocks noGrp="1"/>
          </p:cNvSpPr>
          <p:nvPr>
            <p:ph idx="1"/>
          </p:nvPr>
        </p:nvSpPr>
        <p:spPr/>
        <p:txBody>
          <a:bodyPr>
            <a:normAutofit fontScale="92500" lnSpcReduction="10000"/>
          </a:bodyPr>
          <a:lstStyle/>
          <a:p>
            <a:r>
              <a:rPr lang="en-US" dirty="0" smtClean="0"/>
              <a:t>Demonstrate container management</a:t>
            </a:r>
          </a:p>
          <a:p>
            <a:pPr lvl="1"/>
            <a:r>
              <a:rPr lang="en-US" dirty="0" smtClean="0"/>
              <a:t>Scaling, fail-over, load balancing</a:t>
            </a:r>
          </a:p>
          <a:p>
            <a:pPr lvl="1"/>
            <a:r>
              <a:rPr lang="en-US" dirty="0" smtClean="0"/>
              <a:t>Monitoring, traffic management, audit, security policies</a:t>
            </a:r>
          </a:p>
          <a:p>
            <a:r>
              <a:rPr lang="en-US" dirty="0" smtClean="0"/>
              <a:t>Demonstrate container CI/CD</a:t>
            </a:r>
          </a:p>
          <a:p>
            <a:r>
              <a:rPr lang="en-US" dirty="0" smtClean="0"/>
              <a:t>Demonstrate </a:t>
            </a:r>
            <a:r>
              <a:rPr lang="en-US" dirty="0" err="1" smtClean="0"/>
              <a:t>microservice</a:t>
            </a:r>
            <a:r>
              <a:rPr lang="en-US" dirty="0" smtClean="0"/>
              <a:t> architecture in action</a:t>
            </a:r>
          </a:p>
          <a:p>
            <a:pPr lvl="1"/>
            <a:r>
              <a:rPr lang="en-US" dirty="0" smtClean="0"/>
              <a:t>Independent evolution and release</a:t>
            </a:r>
          </a:p>
          <a:p>
            <a:pPr lvl="1"/>
            <a:r>
              <a:rPr lang="en-US" dirty="0" smtClean="0"/>
              <a:t>Continue to work when some </a:t>
            </a:r>
            <a:r>
              <a:rPr lang="en-US" dirty="0" err="1" smtClean="0"/>
              <a:t>microservices</a:t>
            </a:r>
            <a:r>
              <a:rPr lang="en-US" dirty="0" smtClean="0"/>
              <a:t> are unavailable</a:t>
            </a:r>
          </a:p>
          <a:p>
            <a:pPr lvl="1"/>
            <a:r>
              <a:rPr lang="en-US" dirty="0" smtClean="0"/>
              <a:t>Role of Events in cohesion and choreography</a:t>
            </a:r>
          </a:p>
          <a:p>
            <a:pPr lvl="1"/>
            <a:r>
              <a:rPr lang="en-US" dirty="0" smtClean="0"/>
              <a:t>UI mashup on top of </a:t>
            </a:r>
            <a:r>
              <a:rPr lang="en-US" dirty="0" err="1" smtClean="0"/>
              <a:t>microservices</a:t>
            </a:r>
            <a:endParaRPr lang="en-US" dirty="0" smtClean="0"/>
          </a:p>
          <a:p>
            <a:r>
              <a:rPr lang="en-US" dirty="0" smtClean="0"/>
              <a:t>Demonstrate API management</a:t>
            </a:r>
          </a:p>
          <a:p>
            <a:r>
              <a:rPr lang="en-US" dirty="0" smtClean="0"/>
              <a:t>Demonstrate streaming (business) event analysis </a:t>
            </a:r>
          </a:p>
          <a:p>
            <a:endParaRPr lang="nl-NL" dirty="0"/>
          </a:p>
        </p:txBody>
      </p:sp>
    </p:spTree>
    <p:extLst>
      <p:ext uri="{BB962C8B-B14F-4D97-AF65-F5344CB8AC3E}">
        <p14:creationId xmlns:p14="http://schemas.microsoft.com/office/powerpoint/2010/main" val="20245279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9772565" y="1360621"/>
            <a:ext cx="2164843" cy="119772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nl-NL"/>
          </a:p>
        </p:txBody>
      </p:sp>
      <p:sp>
        <p:nvSpPr>
          <p:cNvPr id="49" name="Rounded Rectangle 48"/>
          <p:cNvSpPr/>
          <p:nvPr/>
        </p:nvSpPr>
        <p:spPr>
          <a:xfrm>
            <a:off x="7580026" y="341945"/>
            <a:ext cx="4206008" cy="78964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nl-NL"/>
          </a:p>
        </p:txBody>
      </p:sp>
      <p:sp>
        <p:nvSpPr>
          <p:cNvPr id="2" name="Title 1"/>
          <p:cNvSpPr>
            <a:spLocks noGrp="1"/>
          </p:cNvSpPr>
          <p:nvPr>
            <p:ph type="title"/>
          </p:nvPr>
        </p:nvSpPr>
        <p:spPr>
          <a:xfrm>
            <a:off x="865094" y="362354"/>
            <a:ext cx="10515600" cy="1325563"/>
          </a:xfrm>
        </p:spPr>
        <p:txBody>
          <a:bodyPr/>
          <a:lstStyle/>
          <a:p>
            <a:r>
              <a:rPr lang="en-US" dirty="0" smtClean="0"/>
              <a:t>Solution Components</a:t>
            </a:r>
            <a:endParaRPr lang="nl-NL" dirty="0"/>
          </a:p>
        </p:txBody>
      </p:sp>
      <p:sp>
        <p:nvSpPr>
          <p:cNvPr id="4" name="Rounded Rectangle 3"/>
          <p:cNvSpPr/>
          <p:nvPr/>
        </p:nvSpPr>
        <p:spPr>
          <a:xfrm>
            <a:off x="3823445" y="2635622"/>
            <a:ext cx="5082988"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Hub</a:t>
            </a:r>
            <a:endParaRPr lang="nl-NL" dirty="0"/>
          </a:p>
        </p:txBody>
      </p:sp>
      <p:sp>
        <p:nvSpPr>
          <p:cNvPr id="5" name="Rounded Rectangle 4"/>
          <p:cNvSpPr/>
          <p:nvPr/>
        </p:nvSpPr>
        <p:spPr>
          <a:xfrm>
            <a:off x="1925172" y="4455457"/>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Container Cloud</a:t>
            </a:r>
            <a:endParaRPr lang="nl-NL" dirty="0"/>
          </a:p>
        </p:txBody>
      </p:sp>
      <p:sp>
        <p:nvSpPr>
          <p:cNvPr id="6" name="Rounded Rectangle 5"/>
          <p:cNvSpPr/>
          <p:nvPr/>
        </p:nvSpPr>
        <p:spPr>
          <a:xfrm>
            <a:off x="3785350" y="4464421"/>
            <a:ext cx="2944906" cy="69924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Container Engine</a:t>
            </a:r>
          </a:p>
          <a:p>
            <a:pPr algn="ctr"/>
            <a:r>
              <a:rPr lang="en-US" dirty="0" smtClean="0"/>
              <a:t>(Managed K8S)</a:t>
            </a:r>
            <a:endParaRPr lang="nl-NL" dirty="0"/>
          </a:p>
        </p:txBody>
      </p:sp>
      <p:sp>
        <p:nvSpPr>
          <p:cNvPr id="7" name="Rounded Rectangle 6"/>
          <p:cNvSpPr/>
          <p:nvPr/>
        </p:nvSpPr>
        <p:spPr>
          <a:xfrm>
            <a:off x="7044022" y="4455457"/>
            <a:ext cx="3104029" cy="69924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Container Native </a:t>
            </a:r>
            <a:r>
              <a:rPr lang="en-US" dirty="0" err="1" smtClean="0"/>
              <a:t>Microservices</a:t>
            </a:r>
            <a:r>
              <a:rPr lang="en-US" dirty="0" smtClean="0"/>
              <a:t> Platform Cloud</a:t>
            </a:r>
            <a:endParaRPr lang="nl-NL" dirty="0"/>
          </a:p>
        </p:txBody>
      </p:sp>
      <p:sp>
        <p:nvSpPr>
          <p:cNvPr id="8" name="Rounded Rectangle 7"/>
          <p:cNvSpPr/>
          <p:nvPr/>
        </p:nvSpPr>
        <p:spPr>
          <a:xfrm>
            <a:off x="10461816" y="4455456"/>
            <a:ext cx="1546412" cy="69924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accent1">
                    <a:lumMod val="75000"/>
                  </a:schemeClr>
                </a:solidFill>
              </a:rPr>
              <a:t>Serverless</a:t>
            </a:r>
            <a:r>
              <a:rPr lang="en-US" dirty="0" smtClean="0">
                <a:solidFill>
                  <a:schemeClr val="accent1">
                    <a:lumMod val="75000"/>
                  </a:schemeClr>
                </a:solidFill>
              </a:rPr>
              <a:t> </a:t>
            </a:r>
          </a:p>
          <a:p>
            <a:pPr algn="ctr"/>
            <a:r>
              <a:rPr lang="en-US" dirty="0" err="1" smtClean="0">
                <a:solidFill>
                  <a:schemeClr val="accent1">
                    <a:lumMod val="75000"/>
                  </a:schemeClr>
                </a:solidFill>
              </a:rPr>
              <a:t>Fn</a:t>
            </a:r>
            <a:r>
              <a:rPr lang="en-US" dirty="0" smtClean="0">
                <a:solidFill>
                  <a:schemeClr val="accent1">
                    <a:lumMod val="75000"/>
                  </a:schemeClr>
                </a:solidFill>
              </a:rPr>
              <a:t> &amp; </a:t>
            </a:r>
            <a:r>
              <a:rPr lang="en-US" dirty="0" err="1" smtClean="0">
                <a:solidFill>
                  <a:schemeClr val="accent1">
                    <a:lumMod val="75000"/>
                  </a:schemeClr>
                </a:solidFill>
              </a:rPr>
              <a:t>Fn</a:t>
            </a:r>
            <a:r>
              <a:rPr lang="en-US" dirty="0" smtClean="0">
                <a:solidFill>
                  <a:schemeClr val="accent1">
                    <a:lumMod val="75000"/>
                  </a:schemeClr>
                </a:solidFill>
              </a:rPr>
              <a:t> Flow</a:t>
            </a:r>
            <a:endParaRPr lang="nl-NL" dirty="0">
              <a:solidFill>
                <a:schemeClr val="accent1">
                  <a:lumMod val="75000"/>
                </a:schemeClr>
              </a:solidFill>
            </a:endParaRPr>
          </a:p>
        </p:txBody>
      </p:sp>
      <p:sp>
        <p:nvSpPr>
          <p:cNvPr id="9" name="Rounded Rectangle 8"/>
          <p:cNvSpPr/>
          <p:nvPr/>
        </p:nvSpPr>
        <p:spPr>
          <a:xfrm>
            <a:off x="64994" y="4464421"/>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 Container</a:t>
            </a:r>
            <a:endParaRPr lang="nl-NL" dirty="0"/>
          </a:p>
        </p:txBody>
      </p:sp>
      <p:sp>
        <p:nvSpPr>
          <p:cNvPr id="10" name="Rounded Rectangle 9"/>
          <p:cNvSpPr/>
          <p:nvPr/>
        </p:nvSpPr>
        <p:spPr>
          <a:xfrm>
            <a:off x="7983076" y="5567081"/>
            <a:ext cx="1546412" cy="69924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Hub</a:t>
            </a:r>
          </a:p>
          <a:p>
            <a:pPr algn="ctr"/>
            <a:r>
              <a:rPr lang="en-US" dirty="0"/>
              <a:t>(Cassandra)</a:t>
            </a:r>
            <a:endParaRPr lang="nl-NL" dirty="0"/>
          </a:p>
        </p:txBody>
      </p:sp>
      <p:sp>
        <p:nvSpPr>
          <p:cNvPr id="11" name="Rounded Rectangle 10"/>
          <p:cNvSpPr/>
          <p:nvPr/>
        </p:nvSpPr>
        <p:spPr>
          <a:xfrm>
            <a:off x="5858441" y="5567080"/>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MySQL</a:t>
            </a:r>
            <a:endParaRPr lang="nl-NL" dirty="0"/>
          </a:p>
        </p:txBody>
      </p:sp>
      <p:sp>
        <p:nvSpPr>
          <p:cNvPr id="12" name="Rounded Rectangle 11"/>
          <p:cNvSpPr/>
          <p:nvPr/>
        </p:nvSpPr>
        <p:spPr>
          <a:xfrm>
            <a:off x="4816289" y="1565180"/>
            <a:ext cx="2227733"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 Builder Cloud</a:t>
            </a:r>
            <a:endParaRPr lang="nl-NL" dirty="0"/>
          </a:p>
        </p:txBody>
      </p:sp>
      <p:sp>
        <p:nvSpPr>
          <p:cNvPr id="13" name="Rounded Rectangle 12"/>
          <p:cNvSpPr/>
          <p:nvPr/>
        </p:nvSpPr>
        <p:spPr>
          <a:xfrm>
            <a:off x="3751739" y="5567080"/>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DBaaS</a:t>
            </a:r>
            <a:endParaRPr lang="nl-NL" dirty="0"/>
          </a:p>
        </p:txBody>
      </p:sp>
      <p:sp>
        <p:nvSpPr>
          <p:cNvPr id="14" name="Rounded Rectangle 13"/>
          <p:cNvSpPr/>
          <p:nvPr/>
        </p:nvSpPr>
        <p:spPr>
          <a:xfrm>
            <a:off x="100856" y="5450539"/>
            <a:ext cx="2463050" cy="95026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r>
              <a:rPr lang="en-US" baseline="30000" dirty="0" smtClean="0"/>
              <a:t>rd</a:t>
            </a:r>
            <a:r>
              <a:rPr lang="en-US" dirty="0" smtClean="0"/>
              <a:t> party NoSQL </a:t>
            </a:r>
            <a:br>
              <a:rPr lang="en-US" dirty="0" smtClean="0"/>
            </a:br>
            <a:r>
              <a:rPr lang="en-US" sz="1200" dirty="0" smtClean="0"/>
              <a:t>(Elastic Search Index, MongoDB, …)</a:t>
            </a:r>
            <a:endParaRPr lang="nl-NL" dirty="0"/>
          </a:p>
        </p:txBody>
      </p:sp>
      <p:sp>
        <p:nvSpPr>
          <p:cNvPr id="15" name="Rounded Rectangle 14"/>
          <p:cNvSpPr/>
          <p:nvPr/>
        </p:nvSpPr>
        <p:spPr>
          <a:xfrm>
            <a:off x="100856" y="2635621"/>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Apiary</a:t>
            </a:r>
            <a:endParaRPr lang="nl-NL" dirty="0"/>
          </a:p>
        </p:txBody>
      </p:sp>
      <p:sp>
        <p:nvSpPr>
          <p:cNvPr id="16" name="Rounded Rectangle 15"/>
          <p:cNvSpPr/>
          <p:nvPr/>
        </p:nvSpPr>
        <p:spPr>
          <a:xfrm>
            <a:off x="1952068" y="2635620"/>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Platform</a:t>
            </a:r>
            <a:endParaRPr lang="nl-NL" dirty="0"/>
          </a:p>
        </p:txBody>
      </p:sp>
      <p:pic>
        <p:nvPicPr>
          <p:cNvPr id="17" name="Picture 8" descr="Image result for logo my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7181" y="5916703"/>
            <a:ext cx="553681" cy="2879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Image result for logo elastic inde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4523" y="6167679"/>
            <a:ext cx="644754" cy="19729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83076" y="2898748"/>
            <a:ext cx="682192" cy="34109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result for oracle database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03826" y="6016825"/>
            <a:ext cx="753977" cy="24950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1786034" y="4264366"/>
            <a:ext cx="303288" cy="400110"/>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l-GR" sz="2000" dirty="0"/>
              <a:t>λ</a:t>
            </a:r>
            <a:endParaRPr lang="nl-NL" sz="2000" dirty="0"/>
          </a:p>
        </p:txBody>
      </p:sp>
      <p:pic>
        <p:nvPicPr>
          <p:cNvPr id="22" name="Picture 21"/>
          <p:cNvPicPr>
            <a:picLocks noChangeAspect="1"/>
          </p:cNvPicPr>
          <p:nvPr/>
        </p:nvPicPr>
        <p:blipFill>
          <a:blip r:embed="rId6"/>
          <a:stretch>
            <a:fillRect/>
          </a:stretch>
        </p:blipFill>
        <p:spPr>
          <a:xfrm>
            <a:off x="3042009" y="2395530"/>
            <a:ext cx="618954" cy="400894"/>
          </a:xfrm>
          <a:prstGeom prst="rect">
            <a:avLst/>
          </a:prstGeom>
        </p:spPr>
      </p:pic>
      <p:pic>
        <p:nvPicPr>
          <p:cNvPr id="23" name="Picture 22"/>
          <p:cNvPicPr>
            <a:picLocks noChangeAspect="1"/>
          </p:cNvPicPr>
          <p:nvPr/>
        </p:nvPicPr>
        <p:blipFill>
          <a:blip r:embed="rId7"/>
          <a:stretch>
            <a:fillRect/>
          </a:stretch>
        </p:blipFill>
        <p:spPr>
          <a:xfrm>
            <a:off x="6289343" y="4256190"/>
            <a:ext cx="597796" cy="398531"/>
          </a:xfrm>
          <a:prstGeom prst="rect">
            <a:avLst/>
          </a:prstGeom>
        </p:spPr>
      </p:pic>
      <p:pic>
        <p:nvPicPr>
          <p:cNvPr id="24" name="Picture 23"/>
          <p:cNvPicPr>
            <a:picLocks noChangeAspect="1"/>
          </p:cNvPicPr>
          <p:nvPr/>
        </p:nvPicPr>
        <p:blipFill>
          <a:blip r:embed="rId8"/>
          <a:stretch>
            <a:fillRect/>
          </a:stretch>
        </p:blipFill>
        <p:spPr>
          <a:xfrm>
            <a:off x="9313704" y="4529940"/>
            <a:ext cx="391194" cy="296655"/>
          </a:xfrm>
          <a:prstGeom prst="rect">
            <a:avLst/>
          </a:prstGeom>
        </p:spPr>
      </p:pic>
      <p:pic>
        <p:nvPicPr>
          <p:cNvPr id="25" name="Picture 2" descr="Image result for oracle container cloud servic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89658" y="4264366"/>
            <a:ext cx="418172" cy="41817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29766" y="4802809"/>
            <a:ext cx="380305" cy="315148"/>
          </a:xfrm>
          <a:prstGeom prst="rect">
            <a:avLst/>
          </a:prstGeom>
        </p:spPr>
      </p:pic>
      <p:pic>
        <p:nvPicPr>
          <p:cNvPr id="27" name="Picture 2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207936" y="4785010"/>
            <a:ext cx="380305" cy="315148"/>
          </a:xfrm>
          <a:prstGeom prst="rect">
            <a:avLst/>
          </a:prstGeom>
        </p:spPr>
      </p:pic>
      <p:pic>
        <p:nvPicPr>
          <p:cNvPr id="28" name="Picture 2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772565" y="4814044"/>
            <a:ext cx="380305" cy="315148"/>
          </a:xfrm>
          <a:prstGeom prst="rect">
            <a:avLst/>
          </a:prstGeom>
        </p:spPr>
      </p:pic>
      <p:sp>
        <p:nvSpPr>
          <p:cNvPr id="29" name="Rounded Rectangle 28"/>
          <p:cNvSpPr/>
          <p:nvPr/>
        </p:nvSpPr>
        <p:spPr>
          <a:xfrm>
            <a:off x="4259411" y="3517429"/>
            <a:ext cx="2227733"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Wercker</a:t>
            </a:r>
            <a:r>
              <a:rPr lang="en-US" dirty="0" smtClean="0"/>
              <a:t> Container CI/CD</a:t>
            </a:r>
            <a:endParaRPr lang="nl-NL" dirty="0"/>
          </a:p>
        </p:txBody>
      </p:sp>
      <p:sp>
        <p:nvSpPr>
          <p:cNvPr id="30" name="Rounded Rectangle 29"/>
          <p:cNvSpPr/>
          <p:nvPr/>
        </p:nvSpPr>
        <p:spPr>
          <a:xfrm>
            <a:off x="6730256" y="3495233"/>
            <a:ext cx="2227733" cy="69924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Oracle Container Registry</a:t>
            </a:r>
            <a:endParaRPr lang="nl-NL" dirty="0"/>
          </a:p>
        </p:txBody>
      </p:sp>
      <p:grpSp>
        <p:nvGrpSpPr>
          <p:cNvPr id="31" name="Group 102"/>
          <p:cNvGrpSpPr>
            <a:grpSpLocks noChangeAspect="1"/>
          </p:cNvGrpSpPr>
          <p:nvPr/>
        </p:nvGrpSpPr>
        <p:grpSpPr bwMode="auto">
          <a:xfrm>
            <a:off x="8085898" y="475359"/>
            <a:ext cx="282847" cy="579093"/>
            <a:chOff x="4686300" y="1439863"/>
            <a:chExt cx="1577975" cy="2936875"/>
          </a:xfrm>
        </p:grpSpPr>
        <p:sp>
          <p:nvSpPr>
            <p:cNvPr id="32"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3"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4"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5"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6"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7"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8"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0"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1"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2"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3"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4"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5"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50" name="TextBox 49"/>
          <p:cNvSpPr txBox="1"/>
          <p:nvPr/>
        </p:nvSpPr>
        <p:spPr>
          <a:xfrm>
            <a:off x="7753756" y="275304"/>
            <a:ext cx="332142" cy="400110"/>
          </a:xfrm>
          <a:prstGeom prst="rect">
            <a:avLst/>
          </a:prstGeom>
          <a:noFill/>
        </p:spPr>
        <p:txBody>
          <a:bodyPr wrap="none" rtlCol="0">
            <a:spAutoFit/>
          </a:bodyPr>
          <a:lstStyle/>
          <a:p>
            <a:r>
              <a:rPr lang="nl-NL" sz="2000" dirty="0" smtClean="0"/>
              <a:t>µ</a:t>
            </a:r>
            <a:endParaRPr lang="nl-NL" sz="2000" dirty="0"/>
          </a:p>
        </p:txBody>
      </p:sp>
      <p:pic>
        <p:nvPicPr>
          <p:cNvPr id="52" name="Picture 51"/>
          <p:cNvPicPr>
            <a:picLocks noChangeAspect="1"/>
          </p:cNvPicPr>
          <p:nvPr/>
        </p:nvPicPr>
        <p:blipFill>
          <a:blip r:embed="rId11"/>
          <a:stretch>
            <a:fillRect/>
          </a:stretch>
        </p:blipFill>
        <p:spPr>
          <a:xfrm>
            <a:off x="5759447" y="3419838"/>
            <a:ext cx="920564" cy="217189"/>
          </a:xfrm>
          <a:prstGeom prst="rect">
            <a:avLst/>
          </a:prstGeom>
        </p:spPr>
      </p:pic>
      <p:pic>
        <p:nvPicPr>
          <p:cNvPr id="53" name="Picture 33" descr="Related imag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638931" y="798712"/>
            <a:ext cx="568688" cy="28434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Image result for logo istio"/>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9574" t="17119" r="23056" b="-1"/>
          <a:stretch/>
        </p:blipFill>
        <p:spPr bwMode="auto">
          <a:xfrm>
            <a:off x="7196085" y="4464516"/>
            <a:ext cx="366351" cy="32049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16546" y="2558342"/>
            <a:ext cx="566651" cy="238082"/>
          </a:xfrm>
          <a:prstGeom prst="rect">
            <a:avLst/>
          </a:prstGeom>
        </p:spPr>
      </p:pic>
      <p:pic>
        <p:nvPicPr>
          <p:cNvPr id="56" name="Picture 5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404853" y="5086301"/>
            <a:ext cx="366351" cy="253250"/>
          </a:xfrm>
          <a:prstGeom prst="rect">
            <a:avLst/>
          </a:prstGeom>
        </p:spPr>
      </p:pic>
      <p:pic>
        <p:nvPicPr>
          <p:cNvPr id="57" name="Picture 56"/>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911026" y="5102112"/>
            <a:ext cx="238116" cy="237439"/>
          </a:xfrm>
          <a:prstGeom prst="rect">
            <a:avLst/>
          </a:prstGeom>
        </p:spPr>
      </p:pic>
      <p:pic>
        <p:nvPicPr>
          <p:cNvPr id="59" name="Picture 58"/>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219847" y="5086301"/>
            <a:ext cx="376189" cy="294986"/>
          </a:xfrm>
          <a:prstGeom prst="rect">
            <a:avLst/>
          </a:prstGeom>
        </p:spPr>
      </p:pic>
      <p:pic>
        <p:nvPicPr>
          <p:cNvPr id="60" name="Picture 59"/>
          <p:cNvPicPr>
            <a:picLocks noChangeAspect="1"/>
          </p:cNvPicPr>
          <p:nvPr/>
        </p:nvPicPr>
        <p:blipFill rotWithShape="1">
          <a:blip r:embed="rId18"/>
          <a:srcRect l="80619" t="40570" r="9269" b="28954"/>
          <a:stretch/>
        </p:blipFill>
        <p:spPr>
          <a:xfrm>
            <a:off x="8703567" y="3433523"/>
            <a:ext cx="405732" cy="543853"/>
          </a:xfrm>
          <a:prstGeom prst="rect">
            <a:avLst/>
          </a:prstGeom>
          <a:ln>
            <a:noFill/>
          </a:ln>
          <a:effectLst>
            <a:outerShdw blurRad="292100" dist="139700" dir="2700000" algn="tl" rotWithShape="0">
              <a:srgbClr val="333333">
                <a:alpha val="65000"/>
              </a:srgbClr>
            </a:outerShdw>
          </a:effectLst>
        </p:spPr>
      </p:pic>
      <p:sp>
        <p:nvSpPr>
          <p:cNvPr id="61" name="Rounded Rectangle 60"/>
          <p:cNvSpPr/>
          <p:nvPr/>
        </p:nvSpPr>
        <p:spPr>
          <a:xfrm>
            <a:off x="64994" y="3525958"/>
            <a:ext cx="1582273" cy="69924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dk1"/>
                </a:solidFill>
              </a:rPr>
              <a:t>GitHub</a:t>
            </a:r>
            <a:endParaRPr lang="nl-NL" dirty="0">
              <a:solidFill>
                <a:schemeClr val="dk1"/>
              </a:solidFill>
            </a:endParaRPr>
          </a:p>
        </p:txBody>
      </p:sp>
      <p:sp>
        <p:nvSpPr>
          <p:cNvPr id="62" name="Rounded Rectangle 61"/>
          <p:cNvSpPr/>
          <p:nvPr/>
        </p:nvSpPr>
        <p:spPr>
          <a:xfrm>
            <a:off x="1952068" y="3495233"/>
            <a:ext cx="1546412" cy="69924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dk1"/>
                </a:solidFill>
              </a:rPr>
              <a:t>Docker Hub</a:t>
            </a:r>
            <a:endParaRPr lang="nl-NL" dirty="0">
              <a:solidFill>
                <a:schemeClr val="dk1"/>
              </a:solidFill>
            </a:endParaRPr>
          </a:p>
        </p:txBody>
      </p:sp>
      <p:pic>
        <p:nvPicPr>
          <p:cNvPr id="1028" name="Picture 4" descr="Image result for apache cassandra logo"/>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188497" y="5994555"/>
            <a:ext cx="516401" cy="3462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ithub logo"/>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274116" y="3339430"/>
            <a:ext cx="527622" cy="5276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docker hub  logo"/>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477577" y="3401555"/>
            <a:ext cx="1176328" cy="34680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oracle jet logo"/>
          <p:cNvPicPr>
            <a:picLocks noChangeAspect="1" noChangeArrowheads="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28591" y="1937837"/>
            <a:ext cx="717096" cy="41094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oracle jet logo"/>
          <p:cNvPicPr>
            <a:picLocks noChangeAspect="1" noChangeArrowheads="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62836" y="786739"/>
            <a:ext cx="219034" cy="125521"/>
          </a:xfrm>
          <a:prstGeom prst="rect">
            <a:avLst/>
          </a:prstGeom>
          <a:noFill/>
          <a:extLst>
            <a:ext uri="{909E8E84-426E-40DD-AFC4-6F175D3DCCD1}">
              <a14:hiddenFill xmlns:a14="http://schemas.microsoft.com/office/drawing/2010/main">
                <a:solidFill>
                  <a:srgbClr val="FFFFFF"/>
                </a:solidFill>
              </a14:hiddenFill>
            </a:ext>
          </a:extLst>
        </p:spPr>
      </p:pic>
      <p:sp>
        <p:nvSpPr>
          <p:cNvPr id="64" name="AutoShape 16" descr="https://cloud.oracle.com/res/svg/application-container.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65" name="Picture 64"/>
          <p:cNvPicPr>
            <a:picLocks noChangeAspect="1"/>
          </p:cNvPicPr>
          <p:nvPr/>
        </p:nvPicPr>
        <p:blipFill>
          <a:blip r:embed="rId24">
            <a:clrChange>
              <a:clrFrom>
                <a:srgbClr val="FFFFFF"/>
              </a:clrFrom>
              <a:clrTo>
                <a:srgbClr val="FFFFFF">
                  <a:alpha val="0"/>
                </a:srgbClr>
              </a:clrTo>
            </a:clrChange>
          </a:blip>
          <a:stretch>
            <a:fillRect/>
          </a:stretch>
        </p:blipFill>
        <p:spPr>
          <a:xfrm>
            <a:off x="1301343" y="4377936"/>
            <a:ext cx="500395" cy="407074"/>
          </a:xfrm>
          <a:prstGeom prst="rect">
            <a:avLst/>
          </a:prstGeom>
        </p:spPr>
      </p:pic>
      <p:pic>
        <p:nvPicPr>
          <p:cNvPr id="66" name="Picture 65"/>
          <p:cNvPicPr>
            <a:picLocks noChangeAspect="1"/>
          </p:cNvPicPr>
          <p:nvPr/>
        </p:nvPicPr>
        <p:blipFill>
          <a:blip r:embed="rId25"/>
          <a:stretch>
            <a:fillRect/>
          </a:stretch>
        </p:blipFill>
        <p:spPr>
          <a:xfrm>
            <a:off x="6542014" y="1192433"/>
            <a:ext cx="654072" cy="517807"/>
          </a:xfrm>
          <a:prstGeom prst="rect">
            <a:avLst/>
          </a:prstGeom>
        </p:spPr>
      </p:pic>
      <p:pic>
        <p:nvPicPr>
          <p:cNvPr id="73" name="Picture 10" descr="Image result for oracle jet logo"/>
          <p:cNvPicPr>
            <a:picLocks noChangeAspect="1" noChangeArrowheads="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2476" y="316411"/>
            <a:ext cx="1013149" cy="58060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p:cNvPicPr>
            <a:picLocks noChangeAspect="1"/>
          </p:cNvPicPr>
          <p:nvPr/>
        </p:nvPicPr>
        <p:blipFill>
          <a:blip r:embed="rId27"/>
          <a:stretch>
            <a:fillRect/>
          </a:stretch>
        </p:blipFill>
        <p:spPr>
          <a:xfrm>
            <a:off x="9330238" y="5381285"/>
            <a:ext cx="539910" cy="478317"/>
          </a:xfrm>
          <a:prstGeom prst="rect">
            <a:avLst/>
          </a:prstGeom>
        </p:spPr>
      </p:pic>
      <p:pic>
        <p:nvPicPr>
          <p:cNvPr id="69" name="Snagit_PPTBC49"/>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1235022" y="1820322"/>
            <a:ext cx="566944" cy="502807"/>
          </a:xfrm>
          <a:prstGeom prst="rect">
            <a:avLst/>
          </a:prstGeom>
        </p:spPr>
      </p:pic>
      <p:pic>
        <p:nvPicPr>
          <p:cNvPr id="70" name="Snagit_PPTCA9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429937" y="2232690"/>
            <a:ext cx="679362" cy="620069"/>
          </a:xfrm>
          <a:prstGeom prst="rect">
            <a:avLst/>
          </a:prstGeom>
        </p:spPr>
      </p:pic>
      <p:pic>
        <p:nvPicPr>
          <p:cNvPr id="71" name="Snagit_PPTD8FB"/>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603524" y="1879007"/>
            <a:ext cx="502923" cy="431991"/>
          </a:xfrm>
          <a:prstGeom prst="rect">
            <a:avLst/>
          </a:prstGeom>
        </p:spPr>
      </p:pic>
      <p:pic>
        <p:nvPicPr>
          <p:cNvPr id="72" name="Snagit_PPTE773"/>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958527" y="1827229"/>
            <a:ext cx="549046" cy="488994"/>
          </a:xfrm>
          <a:prstGeom prst="rect">
            <a:avLst/>
          </a:prstGeom>
        </p:spPr>
      </p:pic>
      <p:sp>
        <p:nvSpPr>
          <p:cNvPr id="75" name="TextBox 74"/>
          <p:cNvSpPr txBox="1"/>
          <p:nvPr/>
        </p:nvSpPr>
        <p:spPr>
          <a:xfrm>
            <a:off x="10168313" y="1411349"/>
            <a:ext cx="1410451" cy="369332"/>
          </a:xfrm>
          <a:prstGeom prst="rect">
            <a:avLst/>
          </a:prstGeom>
          <a:noFill/>
        </p:spPr>
        <p:txBody>
          <a:bodyPr wrap="none" rtlCol="0">
            <a:spAutoFit/>
          </a:bodyPr>
          <a:lstStyle/>
          <a:p>
            <a:r>
              <a:rPr lang="en-US" dirty="0" smtClean="0"/>
              <a:t>What about?</a:t>
            </a:r>
            <a:endParaRPr lang="nl-NL" dirty="0"/>
          </a:p>
        </p:txBody>
      </p:sp>
      <p:pic>
        <p:nvPicPr>
          <p:cNvPr id="1042" name="Picture 18" descr="Image result for logo go la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9081697" y="356074"/>
            <a:ext cx="573810" cy="57381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logo python"/>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820251" y="317337"/>
            <a:ext cx="570392" cy="570392"/>
          </a:xfrm>
          <a:prstGeom prst="rect">
            <a:avLst/>
          </a:prstGeom>
          <a:noFill/>
          <a:extLst>
            <a:ext uri="{909E8E84-426E-40DD-AFC4-6F175D3DCCD1}">
              <a14:hiddenFill xmlns:a14="http://schemas.microsoft.com/office/drawing/2010/main">
                <a:solidFill>
                  <a:srgbClr val="FFFFFF"/>
                </a:solidFill>
              </a14:hiddenFill>
            </a:ext>
          </a:extLst>
        </p:spPr>
      </p:pic>
      <p:sp>
        <p:nvSpPr>
          <p:cNvPr id="83" name="Rounded Rectangle 82"/>
          <p:cNvSpPr/>
          <p:nvPr/>
        </p:nvSpPr>
        <p:spPr>
          <a:xfrm>
            <a:off x="9797322" y="2726119"/>
            <a:ext cx="2164843" cy="119772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87" name="TextBox 86"/>
          <p:cNvSpPr txBox="1"/>
          <p:nvPr/>
        </p:nvSpPr>
        <p:spPr>
          <a:xfrm>
            <a:off x="10193070" y="2776847"/>
            <a:ext cx="1516249" cy="369332"/>
          </a:xfrm>
          <a:prstGeom prst="rect">
            <a:avLst/>
          </a:prstGeom>
          <a:noFill/>
        </p:spPr>
        <p:txBody>
          <a:bodyPr wrap="none" rtlCol="0">
            <a:spAutoFit/>
          </a:bodyPr>
          <a:lstStyle/>
          <a:p>
            <a:r>
              <a:rPr lang="en-US" dirty="0" smtClean="0"/>
              <a:t>And 3</a:t>
            </a:r>
            <a:r>
              <a:rPr lang="en-US" baseline="30000" dirty="0" smtClean="0"/>
              <a:t>rd</a:t>
            </a:r>
            <a:r>
              <a:rPr lang="en-US" dirty="0" smtClean="0"/>
              <a:t> party?</a:t>
            </a:r>
            <a:endParaRPr lang="nl-NL" dirty="0"/>
          </a:p>
        </p:txBody>
      </p:sp>
      <p:pic>
        <p:nvPicPr>
          <p:cNvPr id="77" name="Picture 76"/>
          <p:cNvPicPr>
            <a:picLocks noChangeAspect="1"/>
          </p:cNvPicPr>
          <p:nvPr/>
        </p:nvPicPr>
        <p:blipFill>
          <a:blip r:embed="rId34"/>
          <a:stretch>
            <a:fillRect/>
          </a:stretch>
        </p:blipFill>
        <p:spPr>
          <a:xfrm>
            <a:off x="9951792" y="3229622"/>
            <a:ext cx="386474" cy="492754"/>
          </a:xfrm>
          <a:prstGeom prst="rect">
            <a:avLst/>
          </a:prstGeom>
        </p:spPr>
      </p:pic>
      <p:pic>
        <p:nvPicPr>
          <p:cNvPr id="1048" name="Picture 24" descr="Image result"/>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0476019" y="3525958"/>
            <a:ext cx="1325947" cy="350022"/>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spring boot logo"/>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0423969" y="516178"/>
            <a:ext cx="1040100" cy="54605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Image result for project fn oracle logo"/>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10380021" y="4381297"/>
            <a:ext cx="587021" cy="261802"/>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Image result for project fn oracle logo"/>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9587015" y="831310"/>
            <a:ext cx="587021" cy="261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6095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Web Shop Portal Solution Design</a:t>
            </a:r>
            <a:endParaRPr lang="nl-NL" dirty="0"/>
          </a:p>
        </p:txBody>
      </p:sp>
      <p:sp>
        <p:nvSpPr>
          <p:cNvPr id="3" name="Rounded Rectangle 2"/>
          <p:cNvSpPr/>
          <p:nvPr/>
        </p:nvSpPr>
        <p:spPr>
          <a:xfrm>
            <a:off x="61674" y="1281953"/>
            <a:ext cx="11816817" cy="31949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Web Shop – Customer User Interface</a:t>
            </a:r>
          </a:p>
          <a:p>
            <a:pPr algn="ctr"/>
            <a:endParaRPr lang="en-US" sz="2400" dirty="0" smtClean="0"/>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dirty="0" smtClean="0"/>
          </a:p>
          <a:p>
            <a:pPr algn="ctr"/>
            <a:endParaRPr lang="nl-NL" dirty="0"/>
          </a:p>
        </p:txBody>
      </p:sp>
      <p:sp>
        <p:nvSpPr>
          <p:cNvPr id="4" name="Rounded Rectangle 3"/>
          <p:cNvSpPr/>
          <p:nvPr/>
        </p:nvSpPr>
        <p:spPr>
          <a:xfrm>
            <a:off x="497959" y="5232179"/>
            <a:ext cx="1837509" cy="9405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smtClean="0">
                <a:solidFill>
                  <a:schemeClr val="dk1"/>
                </a:solidFill>
              </a:rPr>
              <a:t>µ</a:t>
            </a:r>
            <a:r>
              <a:rPr lang="en-US" sz="1600" dirty="0" smtClean="0">
                <a:solidFill>
                  <a:schemeClr val="dk1"/>
                </a:solidFill>
              </a:rPr>
              <a:t>  Customers</a:t>
            </a:r>
          </a:p>
          <a:p>
            <a:pPr algn="ctr"/>
            <a:endParaRPr lang="en-US" sz="1600" dirty="0">
              <a:solidFill>
                <a:schemeClr val="dk1"/>
              </a:solidFill>
            </a:endParaRPr>
          </a:p>
        </p:txBody>
      </p:sp>
      <p:sp>
        <p:nvSpPr>
          <p:cNvPr id="9" name="Rounded Rectangle 8"/>
          <p:cNvSpPr/>
          <p:nvPr/>
        </p:nvSpPr>
        <p:spPr>
          <a:xfrm>
            <a:off x="8636262" y="1711990"/>
            <a:ext cx="2346797" cy="6846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Menu &amp; </a:t>
            </a:r>
            <a:r>
              <a:rPr lang="en-US" dirty="0" err="1" smtClean="0"/>
              <a:t>Nav</a:t>
            </a:r>
            <a:endParaRPr lang="nl-NL" sz="1200" dirty="0" smtClean="0"/>
          </a:p>
          <a:p>
            <a:pPr marL="285750" indent="-285750">
              <a:buFont typeface="Arial" panose="020B0604020202020204" pitchFamily="34" charset="0"/>
              <a:buChar char="•"/>
            </a:pPr>
            <a:r>
              <a:rPr lang="en-US" dirty="0" smtClean="0"/>
              <a:t>Marketing content</a:t>
            </a:r>
            <a:endParaRPr lang="en-US" dirty="0"/>
          </a:p>
        </p:txBody>
      </p:sp>
      <p:pic>
        <p:nvPicPr>
          <p:cNvPr id="10" name="Picture 10" descr="Image result for oracle jet logo"/>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57887" y="1289242"/>
            <a:ext cx="1689876" cy="9684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65221" y="2680447"/>
            <a:ext cx="2440199"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12" name="TextBox 11"/>
          <p:cNvSpPr txBox="1"/>
          <p:nvPr/>
        </p:nvSpPr>
        <p:spPr>
          <a:xfrm>
            <a:off x="268340" y="2714471"/>
            <a:ext cx="915635" cy="369332"/>
          </a:xfrm>
          <a:prstGeom prst="rect">
            <a:avLst/>
          </a:prstGeom>
          <a:noFill/>
        </p:spPr>
        <p:txBody>
          <a:bodyPr wrap="none" rtlCol="0">
            <a:spAutoFit/>
          </a:bodyPr>
          <a:lstStyle/>
          <a:p>
            <a:r>
              <a:rPr lang="en-US" dirty="0" smtClean="0"/>
              <a:t>IFRAME</a:t>
            </a:r>
            <a:endParaRPr lang="nl-NL" dirty="0"/>
          </a:p>
        </p:txBody>
      </p:sp>
      <p:sp>
        <p:nvSpPr>
          <p:cNvPr id="13" name="Rounded Rectangle 12"/>
          <p:cNvSpPr/>
          <p:nvPr/>
        </p:nvSpPr>
        <p:spPr>
          <a:xfrm>
            <a:off x="554289" y="3208171"/>
            <a:ext cx="1837509" cy="9405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US" sz="1600" dirty="0">
                <a:solidFill>
                  <a:schemeClr val="dk1"/>
                </a:solidFill>
              </a:rPr>
              <a:t>Sign Up</a:t>
            </a:r>
          </a:p>
          <a:p>
            <a:pPr marL="285750" indent="-285750">
              <a:buFont typeface="Arial" panose="020B0604020202020204" pitchFamily="34" charset="0"/>
              <a:buChar char="•"/>
            </a:pPr>
            <a:r>
              <a:rPr lang="en-US" sz="1600" dirty="0">
                <a:solidFill>
                  <a:schemeClr val="dk1"/>
                </a:solidFill>
              </a:rPr>
              <a:t>Sign In</a:t>
            </a:r>
          </a:p>
          <a:p>
            <a:pPr marL="285750" indent="-285750">
              <a:buFont typeface="Arial" panose="020B0604020202020204" pitchFamily="34" charset="0"/>
              <a:buChar char="•"/>
            </a:pPr>
            <a:r>
              <a:rPr lang="en-US" sz="1600" dirty="0">
                <a:solidFill>
                  <a:schemeClr val="dk1"/>
                </a:solidFill>
              </a:rPr>
              <a:t>Edit Profile</a:t>
            </a:r>
          </a:p>
        </p:txBody>
      </p:sp>
      <p:sp>
        <p:nvSpPr>
          <p:cNvPr id="16" name="Up Arrow 15"/>
          <p:cNvSpPr/>
          <p:nvPr/>
        </p:nvSpPr>
        <p:spPr>
          <a:xfrm>
            <a:off x="1892689"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Lightning Bolt 16"/>
          <p:cNvSpPr/>
          <p:nvPr/>
        </p:nvSpPr>
        <p:spPr>
          <a:xfrm>
            <a:off x="1739678" y="2320913"/>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ounded Rectangle 17"/>
          <p:cNvSpPr/>
          <p:nvPr/>
        </p:nvSpPr>
        <p:spPr>
          <a:xfrm>
            <a:off x="3539476" y="1713448"/>
            <a:ext cx="4861213" cy="6846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Client Side (JS) Event Bus &amp; Routing</a:t>
            </a:r>
          </a:p>
          <a:p>
            <a:pPr marL="285750" indent="-285750">
              <a:buFont typeface="Arial" panose="020B0604020202020204" pitchFamily="34" charset="0"/>
              <a:buChar char="•"/>
            </a:pPr>
            <a:r>
              <a:rPr lang="en-US" dirty="0" smtClean="0"/>
              <a:t>Context (user settings, navigation history, ..)</a:t>
            </a:r>
            <a:endParaRPr lang="en-US" dirty="0"/>
          </a:p>
        </p:txBody>
      </p:sp>
      <p:sp>
        <p:nvSpPr>
          <p:cNvPr id="19" name="Rectangular Callout 18"/>
          <p:cNvSpPr/>
          <p:nvPr/>
        </p:nvSpPr>
        <p:spPr>
          <a:xfrm>
            <a:off x="61674" y="36527"/>
            <a:ext cx="3754402" cy="2017789"/>
          </a:xfrm>
          <a:prstGeom prst="wedgeRectCallout">
            <a:avLst>
              <a:gd name="adj1" fmla="val -263"/>
              <a:gd name="adj2" fmla="val 6885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extBox 19"/>
          <p:cNvSpPr txBox="1"/>
          <p:nvPr/>
        </p:nvSpPr>
        <p:spPr>
          <a:xfrm>
            <a:off x="43796" y="66277"/>
            <a:ext cx="3754403" cy="2031325"/>
          </a:xfrm>
          <a:prstGeom prst="rect">
            <a:avLst/>
          </a:prstGeom>
          <a:noFill/>
        </p:spPr>
        <p:txBody>
          <a:bodyPr wrap="square" rtlCol="0">
            <a:spAutoFit/>
          </a:bodyPr>
          <a:lstStyle/>
          <a:p>
            <a:r>
              <a:rPr lang="en-US" sz="1400" dirty="0" smtClean="0"/>
              <a:t>Meaningful user actions are published from the IFRAME to the parent (the portal) and from the parent to all IFRAMEs – to allow them to respond and synchronize.</a:t>
            </a:r>
          </a:p>
          <a:p>
            <a:r>
              <a:rPr lang="en-US" sz="1400" dirty="0" smtClean="0"/>
              <a:t/>
            </a:r>
            <a:br>
              <a:rPr lang="en-US" sz="1400" dirty="0" smtClean="0"/>
            </a:br>
            <a:r>
              <a:rPr lang="en-US" sz="1400" dirty="0" smtClean="0"/>
              <a:t>For example: </a:t>
            </a:r>
            <a:r>
              <a:rPr lang="en-US" sz="1400" dirty="0" err="1" smtClean="0"/>
              <a:t>CustomerSignIn</a:t>
            </a:r>
            <a:r>
              <a:rPr lang="en-US" sz="1400" dirty="0" smtClean="0"/>
              <a:t>, </a:t>
            </a:r>
            <a:r>
              <a:rPr lang="en-US" sz="1400" dirty="0" err="1" smtClean="0"/>
              <a:t>ChangedProfileSettings</a:t>
            </a:r>
            <a:r>
              <a:rPr lang="en-US" sz="1400" dirty="0" smtClean="0"/>
              <a:t> </a:t>
            </a:r>
          </a:p>
          <a:p>
            <a:r>
              <a:rPr lang="en-US" sz="1400" dirty="0" smtClean="0"/>
              <a:t>Note: The IFRAME can receive push notifications (SSE or web socket) from its </a:t>
            </a:r>
            <a:r>
              <a:rPr lang="en-US" sz="1400" dirty="0" err="1" smtClean="0"/>
              <a:t>microservice</a:t>
            </a:r>
            <a:endParaRPr lang="nl-NL" sz="1400" dirty="0"/>
          </a:p>
        </p:txBody>
      </p:sp>
      <p:sp>
        <p:nvSpPr>
          <p:cNvPr id="21" name="Up Arrow 20"/>
          <p:cNvSpPr/>
          <p:nvPr/>
        </p:nvSpPr>
        <p:spPr>
          <a:xfrm flipV="1">
            <a:off x="2134879"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Lightning Bolt 13"/>
          <p:cNvSpPr/>
          <p:nvPr/>
        </p:nvSpPr>
        <p:spPr>
          <a:xfrm>
            <a:off x="2174248" y="2291434"/>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Rectangle 28"/>
          <p:cNvSpPr/>
          <p:nvPr/>
        </p:nvSpPr>
        <p:spPr>
          <a:xfrm>
            <a:off x="2897575" y="2680447"/>
            <a:ext cx="2120269"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30" name="Rounded Rectangle 29"/>
          <p:cNvSpPr/>
          <p:nvPr/>
        </p:nvSpPr>
        <p:spPr>
          <a:xfrm>
            <a:off x="3186643" y="3208171"/>
            <a:ext cx="1596597" cy="940526"/>
          </a:xfrm>
          <a:prstGeom prst="round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31" name="Up Arrow 30"/>
          <p:cNvSpPr/>
          <p:nvPr/>
        </p:nvSpPr>
        <p:spPr>
          <a:xfrm>
            <a:off x="4525043"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Lightning Bolt 31"/>
          <p:cNvSpPr/>
          <p:nvPr/>
        </p:nvSpPr>
        <p:spPr>
          <a:xfrm>
            <a:off x="4372032" y="2320913"/>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Up Arrow 32"/>
          <p:cNvSpPr/>
          <p:nvPr/>
        </p:nvSpPr>
        <p:spPr>
          <a:xfrm flipV="1">
            <a:off x="4767233"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Lightning Bolt 33"/>
          <p:cNvSpPr/>
          <p:nvPr/>
        </p:nvSpPr>
        <p:spPr>
          <a:xfrm>
            <a:off x="4806602" y="2291434"/>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TextBox 34"/>
          <p:cNvSpPr txBox="1"/>
          <p:nvPr/>
        </p:nvSpPr>
        <p:spPr>
          <a:xfrm>
            <a:off x="2876722" y="2695473"/>
            <a:ext cx="915635" cy="369332"/>
          </a:xfrm>
          <a:prstGeom prst="rect">
            <a:avLst/>
          </a:prstGeom>
          <a:noFill/>
        </p:spPr>
        <p:txBody>
          <a:bodyPr wrap="none" rtlCol="0">
            <a:spAutoFit/>
          </a:bodyPr>
          <a:lstStyle/>
          <a:p>
            <a:r>
              <a:rPr lang="en-US" dirty="0" smtClean="0"/>
              <a:t>IFRAME</a:t>
            </a:r>
            <a:endParaRPr lang="nl-NL" dirty="0"/>
          </a:p>
        </p:txBody>
      </p:sp>
      <p:sp>
        <p:nvSpPr>
          <p:cNvPr id="36" name="Rounded Rectangle 35"/>
          <p:cNvSpPr/>
          <p:nvPr/>
        </p:nvSpPr>
        <p:spPr>
          <a:xfrm>
            <a:off x="3015425" y="5232179"/>
            <a:ext cx="1837509" cy="940526"/>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smtClean="0">
                <a:solidFill>
                  <a:schemeClr val="dk1"/>
                </a:solidFill>
              </a:rPr>
              <a:t>µ</a:t>
            </a:r>
            <a:r>
              <a:rPr lang="en-US" sz="1600" dirty="0" smtClean="0">
                <a:solidFill>
                  <a:schemeClr val="dk1"/>
                </a:solidFill>
              </a:rPr>
              <a:t>  Orders</a:t>
            </a:r>
          </a:p>
          <a:p>
            <a:pPr algn="ctr"/>
            <a:endParaRPr lang="en-US" sz="1600" dirty="0">
              <a:solidFill>
                <a:schemeClr val="dk1"/>
              </a:solidFill>
            </a:endParaRPr>
          </a:p>
        </p:txBody>
      </p:sp>
      <p:sp>
        <p:nvSpPr>
          <p:cNvPr id="37" name="Rectangle 36"/>
          <p:cNvSpPr/>
          <p:nvPr/>
        </p:nvSpPr>
        <p:spPr>
          <a:xfrm>
            <a:off x="5217564" y="2688344"/>
            <a:ext cx="2023133"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38" name="Rounded Rectangle 37"/>
          <p:cNvSpPr/>
          <p:nvPr/>
        </p:nvSpPr>
        <p:spPr>
          <a:xfrm>
            <a:off x="5506633" y="3216068"/>
            <a:ext cx="1523452" cy="940526"/>
          </a:xfrm>
          <a:prstGeom prst="roundRect">
            <a:avLst/>
          </a:prstGeom>
          <a:solidFill>
            <a:srgbClr val="00B050"/>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39" name="Up Arrow 38"/>
          <p:cNvSpPr/>
          <p:nvPr/>
        </p:nvSpPr>
        <p:spPr>
          <a:xfrm>
            <a:off x="671056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Lightning Bolt 39"/>
          <p:cNvSpPr/>
          <p:nvPr/>
        </p:nvSpPr>
        <p:spPr>
          <a:xfrm>
            <a:off x="6557551" y="2328810"/>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Up Arrow 40"/>
          <p:cNvSpPr/>
          <p:nvPr/>
        </p:nvSpPr>
        <p:spPr>
          <a:xfrm flipV="1">
            <a:off x="695275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Lightning Bolt 41"/>
          <p:cNvSpPr/>
          <p:nvPr/>
        </p:nvSpPr>
        <p:spPr>
          <a:xfrm>
            <a:off x="6992121" y="2299331"/>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TextBox 42"/>
          <p:cNvSpPr txBox="1"/>
          <p:nvPr/>
        </p:nvSpPr>
        <p:spPr>
          <a:xfrm>
            <a:off x="5196711" y="2703370"/>
            <a:ext cx="915635" cy="369332"/>
          </a:xfrm>
          <a:prstGeom prst="rect">
            <a:avLst/>
          </a:prstGeom>
          <a:noFill/>
        </p:spPr>
        <p:txBody>
          <a:bodyPr wrap="none" rtlCol="0">
            <a:spAutoFit/>
          </a:bodyPr>
          <a:lstStyle/>
          <a:p>
            <a:r>
              <a:rPr lang="en-US" dirty="0" smtClean="0"/>
              <a:t>IFRAME</a:t>
            </a:r>
            <a:endParaRPr lang="nl-NL" dirty="0"/>
          </a:p>
        </p:txBody>
      </p:sp>
      <p:sp>
        <p:nvSpPr>
          <p:cNvPr id="44" name="Rounded Rectangle 43"/>
          <p:cNvSpPr/>
          <p:nvPr/>
        </p:nvSpPr>
        <p:spPr>
          <a:xfrm>
            <a:off x="5431010" y="5265341"/>
            <a:ext cx="1837509" cy="940526"/>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smtClean="0">
                <a:solidFill>
                  <a:schemeClr val="dk1"/>
                </a:solidFill>
              </a:rPr>
              <a:t>µ</a:t>
            </a:r>
            <a:r>
              <a:rPr lang="en-US" sz="1600" dirty="0" smtClean="0">
                <a:solidFill>
                  <a:schemeClr val="dk1"/>
                </a:solidFill>
              </a:rPr>
              <a:t>  Products</a:t>
            </a:r>
          </a:p>
          <a:p>
            <a:pPr algn="ctr"/>
            <a:endParaRPr lang="en-US" sz="1600" dirty="0">
              <a:solidFill>
                <a:schemeClr val="dk1"/>
              </a:solidFill>
            </a:endParaRPr>
          </a:p>
        </p:txBody>
      </p:sp>
      <p:sp>
        <p:nvSpPr>
          <p:cNvPr id="45" name="Rectangle 44"/>
          <p:cNvSpPr/>
          <p:nvPr/>
        </p:nvSpPr>
        <p:spPr>
          <a:xfrm>
            <a:off x="7430579" y="2688344"/>
            <a:ext cx="2163801"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46" name="Rounded Rectangle 45"/>
          <p:cNvSpPr/>
          <p:nvPr/>
        </p:nvSpPr>
        <p:spPr>
          <a:xfrm>
            <a:off x="7719647" y="3216068"/>
            <a:ext cx="1629377" cy="940526"/>
          </a:xfrm>
          <a:prstGeom prst="roundRect">
            <a:avLst/>
          </a:prstGeom>
          <a:solidFill>
            <a:srgbClr val="FF0000"/>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47" name="Up Arrow 46"/>
          <p:cNvSpPr/>
          <p:nvPr/>
        </p:nvSpPr>
        <p:spPr>
          <a:xfrm>
            <a:off x="8923577"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Lightning Bolt 47"/>
          <p:cNvSpPr/>
          <p:nvPr/>
        </p:nvSpPr>
        <p:spPr>
          <a:xfrm>
            <a:off x="8770566" y="2328810"/>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Up Arrow 48"/>
          <p:cNvSpPr/>
          <p:nvPr/>
        </p:nvSpPr>
        <p:spPr>
          <a:xfrm flipV="1">
            <a:off x="9165767"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Lightning Bolt 49"/>
          <p:cNvSpPr/>
          <p:nvPr/>
        </p:nvSpPr>
        <p:spPr>
          <a:xfrm>
            <a:off x="9205136" y="2299331"/>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TextBox 50"/>
          <p:cNvSpPr txBox="1"/>
          <p:nvPr/>
        </p:nvSpPr>
        <p:spPr>
          <a:xfrm>
            <a:off x="7409726" y="2703370"/>
            <a:ext cx="915635" cy="369332"/>
          </a:xfrm>
          <a:prstGeom prst="rect">
            <a:avLst/>
          </a:prstGeom>
          <a:noFill/>
        </p:spPr>
        <p:txBody>
          <a:bodyPr wrap="none" rtlCol="0">
            <a:spAutoFit/>
          </a:bodyPr>
          <a:lstStyle/>
          <a:p>
            <a:r>
              <a:rPr lang="en-US" dirty="0" smtClean="0"/>
              <a:t>IFRAME</a:t>
            </a:r>
            <a:endParaRPr lang="nl-NL" dirty="0"/>
          </a:p>
        </p:txBody>
      </p:sp>
      <p:sp>
        <p:nvSpPr>
          <p:cNvPr id="52" name="Rectangle 51"/>
          <p:cNvSpPr/>
          <p:nvPr/>
        </p:nvSpPr>
        <p:spPr>
          <a:xfrm>
            <a:off x="9752901" y="2688344"/>
            <a:ext cx="1945516"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53" name="Rounded Rectangle 52"/>
          <p:cNvSpPr/>
          <p:nvPr/>
        </p:nvSpPr>
        <p:spPr>
          <a:xfrm>
            <a:off x="10041968" y="3216068"/>
            <a:ext cx="1465005" cy="940526"/>
          </a:xfrm>
          <a:prstGeom prst="roundRect">
            <a:avLst/>
          </a:prstGeom>
          <a:solidFill>
            <a:srgbClr val="7F7F7F"/>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54" name="Up Arrow 53"/>
          <p:cNvSpPr/>
          <p:nvPr/>
        </p:nvSpPr>
        <p:spPr>
          <a:xfrm>
            <a:off x="1115881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Lightning Bolt 54"/>
          <p:cNvSpPr/>
          <p:nvPr/>
        </p:nvSpPr>
        <p:spPr>
          <a:xfrm>
            <a:off x="11005801" y="2328810"/>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Up Arrow 55"/>
          <p:cNvSpPr/>
          <p:nvPr/>
        </p:nvSpPr>
        <p:spPr>
          <a:xfrm flipV="1">
            <a:off x="1140100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Lightning Bolt 56"/>
          <p:cNvSpPr/>
          <p:nvPr/>
        </p:nvSpPr>
        <p:spPr>
          <a:xfrm>
            <a:off x="11440371" y="2299331"/>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TextBox 57"/>
          <p:cNvSpPr txBox="1"/>
          <p:nvPr/>
        </p:nvSpPr>
        <p:spPr>
          <a:xfrm>
            <a:off x="9732047" y="2703370"/>
            <a:ext cx="915635" cy="369332"/>
          </a:xfrm>
          <a:prstGeom prst="rect">
            <a:avLst/>
          </a:prstGeom>
          <a:noFill/>
        </p:spPr>
        <p:txBody>
          <a:bodyPr wrap="none" rtlCol="0">
            <a:spAutoFit/>
          </a:bodyPr>
          <a:lstStyle/>
          <a:p>
            <a:r>
              <a:rPr lang="en-US" dirty="0" smtClean="0"/>
              <a:t>IFRAME</a:t>
            </a:r>
            <a:endParaRPr lang="nl-NL" dirty="0"/>
          </a:p>
        </p:txBody>
      </p:sp>
      <p:sp>
        <p:nvSpPr>
          <p:cNvPr id="59" name="Rounded Rectangle 58"/>
          <p:cNvSpPr/>
          <p:nvPr/>
        </p:nvSpPr>
        <p:spPr>
          <a:xfrm>
            <a:off x="7648719" y="5302344"/>
            <a:ext cx="1837509" cy="940526"/>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smtClean="0">
                <a:solidFill>
                  <a:schemeClr val="dk1"/>
                </a:solidFill>
              </a:rPr>
              <a:t>µ</a:t>
            </a:r>
            <a:r>
              <a:rPr lang="en-US" sz="1600" dirty="0" smtClean="0">
                <a:solidFill>
                  <a:schemeClr val="dk1"/>
                </a:solidFill>
              </a:rPr>
              <a:t>  Loyalty</a:t>
            </a:r>
          </a:p>
          <a:p>
            <a:pPr algn="ctr"/>
            <a:endParaRPr lang="en-US" sz="1600" dirty="0">
              <a:solidFill>
                <a:schemeClr val="dk1"/>
              </a:solidFill>
            </a:endParaRPr>
          </a:p>
        </p:txBody>
      </p:sp>
      <p:sp>
        <p:nvSpPr>
          <p:cNvPr id="60" name="Rounded Rectangle 59"/>
          <p:cNvSpPr/>
          <p:nvPr/>
        </p:nvSpPr>
        <p:spPr>
          <a:xfrm>
            <a:off x="10064304" y="5335506"/>
            <a:ext cx="1837509" cy="940526"/>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smtClean="0">
                <a:solidFill>
                  <a:schemeClr val="dk1"/>
                </a:solidFill>
              </a:rPr>
              <a:t>µ</a:t>
            </a:r>
            <a:r>
              <a:rPr lang="en-US" sz="1600" dirty="0" smtClean="0">
                <a:solidFill>
                  <a:schemeClr val="dk1"/>
                </a:solidFill>
              </a:rPr>
              <a:t>  Billing, Invoicing &amp; Collection</a:t>
            </a:r>
          </a:p>
          <a:p>
            <a:pPr algn="ctr"/>
            <a:endParaRPr lang="en-US" sz="1600" dirty="0">
              <a:solidFill>
                <a:schemeClr val="dk1"/>
              </a:solidFill>
            </a:endParaRPr>
          </a:p>
        </p:txBody>
      </p:sp>
      <p:sp>
        <p:nvSpPr>
          <p:cNvPr id="61" name="Rectangular Callout 60"/>
          <p:cNvSpPr/>
          <p:nvPr/>
        </p:nvSpPr>
        <p:spPr>
          <a:xfrm>
            <a:off x="5976605" y="2967983"/>
            <a:ext cx="987916" cy="350848"/>
          </a:xfrm>
          <a:prstGeom prst="wedgeRectCallout">
            <a:avLst>
              <a:gd name="adj1" fmla="val 36386"/>
              <a:gd name="adj2" fmla="val -97609"/>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TextBox 61"/>
          <p:cNvSpPr txBox="1"/>
          <p:nvPr/>
        </p:nvSpPr>
        <p:spPr>
          <a:xfrm>
            <a:off x="5917971" y="3005247"/>
            <a:ext cx="1142070" cy="307777"/>
          </a:xfrm>
          <a:prstGeom prst="rect">
            <a:avLst/>
          </a:prstGeom>
          <a:noFill/>
        </p:spPr>
        <p:txBody>
          <a:bodyPr wrap="square" rtlCol="0">
            <a:spAutoFit/>
          </a:bodyPr>
          <a:lstStyle/>
          <a:p>
            <a:r>
              <a:rPr lang="en-US" sz="1400" dirty="0" err="1" smtClean="0"/>
              <a:t>AddToBasket</a:t>
            </a:r>
            <a:endParaRPr lang="nl-NL" sz="1400" dirty="0"/>
          </a:p>
        </p:txBody>
      </p:sp>
      <p:sp>
        <p:nvSpPr>
          <p:cNvPr id="65" name="Rectangular Callout 64"/>
          <p:cNvSpPr/>
          <p:nvPr/>
        </p:nvSpPr>
        <p:spPr>
          <a:xfrm>
            <a:off x="3539476" y="3011190"/>
            <a:ext cx="1215834" cy="636460"/>
          </a:xfrm>
          <a:prstGeom prst="wedgeRectCallout">
            <a:avLst>
              <a:gd name="adj1" fmla="val 36386"/>
              <a:gd name="adj2" fmla="val -97609"/>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6" name="TextBox 65"/>
          <p:cNvSpPr txBox="1"/>
          <p:nvPr/>
        </p:nvSpPr>
        <p:spPr>
          <a:xfrm>
            <a:off x="3539476" y="3048454"/>
            <a:ext cx="1311354" cy="523220"/>
          </a:xfrm>
          <a:prstGeom prst="rect">
            <a:avLst/>
          </a:prstGeom>
          <a:noFill/>
        </p:spPr>
        <p:txBody>
          <a:bodyPr wrap="square" rtlCol="0">
            <a:spAutoFit/>
          </a:bodyPr>
          <a:lstStyle/>
          <a:p>
            <a:r>
              <a:rPr lang="en-US" sz="1400" dirty="0" err="1" smtClean="0"/>
              <a:t>ViewProduct</a:t>
            </a:r>
            <a:endParaRPr lang="en-US" sz="1400" dirty="0" smtClean="0"/>
          </a:p>
          <a:p>
            <a:r>
              <a:rPr lang="en-US" sz="1400" dirty="0" err="1" smtClean="0"/>
              <a:t>InspectInvoice</a:t>
            </a:r>
            <a:endParaRPr lang="nl-NL" sz="1400" dirty="0"/>
          </a:p>
        </p:txBody>
      </p:sp>
    </p:spTree>
    <p:extLst>
      <p:ext uri="{BB962C8B-B14F-4D97-AF65-F5344CB8AC3E}">
        <p14:creationId xmlns:p14="http://schemas.microsoft.com/office/powerpoint/2010/main" val="19935636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a:xfrm>
            <a:off x="8951141" y="1445698"/>
            <a:ext cx="2549616" cy="35596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p:cNvSpPr>
            <a:spLocks noGrp="1"/>
          </p:cNvSpPr>
          <p:nvPr>
            <p:ph type="title"/>
          </p:nvPr>
        </p:nvSpPr>
        <p:spPr/>
        <p:txBody>
          <a:bodyPr/>
          <a:lstStyle/>
          <a:p>
            <a:r>
              <a:rPr lang="en-US" dirty="0" err="1" smtClean="0"/>
              <a:t>Microservice</a:t>
            </a:r>
            <a:r>
              <a:rPr lang="en-US" dirty="0" smtClean="0"/>
              <a:t> Implementation</a:t>
            </a:r>
            <a:endParaRPr lang="nl-NL" dirty="0"/>
          </a:p>
        </p:txBody>
      </p:sp>
      <p:sp>
        <p:nvSpPr>
          <p:cNvPr id="3" name="Rounded Rectangle 2"/>
          <p:cNvSpPr/>
          <p:nvPr/>
        </p:nvSpPr>
        <p:spPr>
          <a:xfrm>
            <a:off x="838201" y="1458685"/>
            <a:ext cx="6046582" cy="35596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4312" y="1928765"/>
            <a:ext cx="546975" cy="488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018874" y="1559433"/>
            <a:ext cx="1478995" cy="369332"/>
          </a:xfrm>
          <a:prstGeom prst="rect">
            <a:avLst/>
          </a:prstGeom>
          <a:noFill/>
        </p:spPr>
        <p:txBody>
          <a:bodyPr wrap="none" rtlCol="0">
            <a:spAutoFit/>
          </a:bodyPr>
          <a:lstStyle/>
          <a:p>
            <a:r>
              <a:rPr lang="en-US" dirty="0" smtClean="0"/>
              <a:t>Pod &amp; Service</a:t>
            </a:r>
            <a:endParaRPr lang="nl-NL" dirty="0"/>
          </a:p>
        </p:txBody>
      </p:sp>
      <p:sp>
        <p:nvSpPr>
          <p:cNvPr id="6" name="Rounded Rectangle 5"/>
          <p:cNvSpPr/>
          <p:nvPr/>
        </p:nvSpPr>
        <p:spPr>
          <a:xfrm>
            <a:off x="1872344" y="2024742"/>
            <a:ext cx="4702628" cy="254775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xtBox 6"/>
          <p:cNvSpPr txBox="1"/>
          <p:nvPr/>
        </p:nvSpPr>
        <p:spPr>
          <a:xfrm>
            <a:off x="2046515" y="2082749"/>
            <a:ext cx="1812163" cy="369332"/>
          </a:xfrm>
          <a:prstGeom prst="rect">
            <a:avLst/>
          </a:prstGeom>
          <a:noFill/>
        </p:spPr>
        <p:txBody>
          <a:bodyPr wrap="none" rtlCol="0">
            <a:spAutoFit/>
          </a:bodyPr>
          <a:lstStyle/>
          <a:p>
            <a:r>
              <a:rPr lang="en-US" dirty="0" smtClean="0"/>
              <a:t>Docker Container</a:t>
            </a:r>
            <a:endParaRPr lang="nl-NL" dirty="0"/>
          </a:p>
        </p:txBody>
      </p:sp>
      <p:pic>
        <p:nvPicPr>
          <p:cNvPr id="8" name="Picture 2" descr="http://www.arkena.com/assets/uploads/2014/06/homepage-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7399" y="2418841"/>
            <a:ext cx="849706" cy="703132"/>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838200" y="5256391"/>
            <a:ext cx="10678886" cy="14383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Down Arrow 9"/>
          <p:cNvSpPr/>
          <p:nvPr/>
        </p:nvSpPr>
        <p:spPr>
          <a:xfrm>
            <a:off x="4019750" y="4871769"/>
            <a:ext cx="4351364" cy="554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extBox 10"/>
          <p:cNvSpPr txBox="1"/>
          <p:nvPr/>
        </p:nvSpPr>
        <p:spPr>
          <a:xfrm>
            <a:off x="931789" y="5316674"/>
            <a:ext cx="2340128" cy="369332"/>
          </a:xfrm>
          <a:prstGeom prst="rect">
            <a:avLst/>
          </a:prstGeom>
          <a:noFill/>
        </p:spPr>
        <p:txBody>
          <a:bodyPr wrap="none" rtlCol="0">
            <a:spAutoFit/>
          </a:bodyPr>
          <a:lstStyle/>
          <a:p>
            <a:r>
              <a:rPr lang="en-US" dirty="0" err="1" smtClean="0"/>
              <a:t>Microservices</a:t>
            </a:r>
            <a:r>
              <a:rPr lang="en-US" dirty="0" smtClean="0"/>
              <a:t> Platform</a:t>
            </a:r>
            <a:endParaRPr lang="nl-NL" dirty="0"/>
          </a:p>
        </p:txBody>
      </p:sp>
      <p:sp>
        <p:nvSpPr>
          <p:cNvPr id="12" name="Rounded Rectangle 11"/>
          <p:cNvSpPr/>
          <p:nvPr/>
        </p:nvSpPr>
        <p:spPr>
          <a:xfrm>
            <a:off x="1018874" y="5725887"/>
            <a:ext cx="4011589" cy="7620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tangle 12"/>
          <p:cNvSpPr/>
          <p:nvPr/>
        </p:nvSpPr>
        <p:spPr>
          <a:xfrm>
            <a:off x="1018874" y="5725886"/>
            <a:ext cx="3293915" cy="369332"/>
          </a:xfrm>
          <a:prstGeom prst="rect">
            <a:avLst/>
          </a:prstGeom>
        </p:spPr>
        <p:txBody>
          <a:bodyPr wrap="none">
            <a:spAutoFit/>
          </a:bodyPr>
          <a:lstStyle/>
          <a:p>
            <a:r>
              <a:rPr lang="en-US" dirty="0" smtClean="0"/>
              <a:t>Persistence – Relational &amp; NoSQL</a:t>
            </a:r>
            <a:endParaRPr lang="nl-NL" dirty="0"/>
          </a:p>
        </p:txBody>
      </p:sp>
      <p:sp>
        <p:nvSpPr>
          <p:cNvPr id="14" name="Rounded Rectangle 13"/>
          <p:cNvSpPr/>
          <p:nvPr/>
        </p:nvSpPr>
        <p:spPr>
          <a:xfrm>
            <a:off x="6469009" y="5730874"/>
            <a:ext cx="1363234" cy="7620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tangle 14"/>
          <p:cNvSpPr/>
          <p:nvPr/>
        </p:nvSpPr>
        <p:spPr>
          <a:xfrm>
            <a:off x="6469008" y="5730873"/>
            <a:ext cx="1095043" cy="369332"/>
          </a:xfrm>
          <a:prstGeom prst="rect">
            <a:avLst/>
          </a:prstGeom>
        </p:spPr>
        <p:txBody>
          <a:bodyPr wrap="none">
            <a:spAutoFit/>
          </a:bodyPr>
          <a:lstStyle/>
          <a:p>
            <a:r>
              <a:rPr lang="en-US" dirty="0" smtClean="0"/>
              <a:t>Event Bus</a:t>
            </a:r>
            <a:endParaRPr lang="nl-NL" dirty="0"/>
          </a:p>
        </p:txBody>
      </p:sp>
      <p:sp>
        <p:nvSpPr>
          <p:cNvPr id="17" name="Rounded Rectangle 16"/>
          <p:cNvSpPr/>
          <p:nvPr/>
        </p:nvSpPr>
        <p:spPr>
          <a:xfrm>
            <a:off x="8040148" y="5730874"/>
            <a:ext cx="1363234" cy="7620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ectangle 17"/>
          <p:cNvSpPr/>
          <p:nvPr/>
        </p:nvSpPr>
        <p:spPr>
          <a:xfrm>
            <a:off x="8040147" y="5730873"/>
            <a:ext cx="753732" cy="369332"/>
          </a:xfrm>
          <a:prstGeom prst="rect">
            <a:avLst/>
          </a:prstGeom>
        </p:spPr>
        <p:txBody>
          <a:bodyPr wrap="none">
            <a:spAutoFit/>
          </a:bodyPr>
          <a:lstStyle/>
          <a:p>
            <a:r>
              <a:rPr lang="en-US" dirty="0" smtClean="0"/>
              <a:t>Cache</a:t>
            </a:r>
            <a:endParaRPr lang="nl-NL" dirty="0"/>
          </a:p>
        </p:txBody>
      </p:sp>
      <p:pic>
        <p:nvPicPr>
          <p:cNvPr id="19" name="Picture 8" descr="Image result for logo mysq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5840" y="6076277"/>
            <a:ext cx="553681" cy="28791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Image result for logo elastic inde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375" y="6167678"/>
            <a:ext cx="644754" cy="1972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oracle database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3927" y="6176620"/>
            <a:ext cx="753977" cy="24950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result for apache cassandra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00201" y="6056581"/>
            <a:ext cx="516401" cy="3462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02628" y="6076277"/>
            <a:ext cx="682192" cy="34109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9">
            <a:clrChange>
              <a:clrFrom>
                <a:srgbClr val="FFFFFF"/>
              </a:clrFrom>
              <a:clrTo>
                <a:srgbClr val="FFFFFF">
                  <a:alpha val="0"/>
                </a:srgbClr>
              </a:clrTo>
            </a:clrChange>
          </a:blip>
          <a:stretch>
            <a:fillRect/>
          </a:stretch>
        </p:blipFill>
        <p:spPr>
          <a:xfrm>
            <a:off x="8815470" y="5813160"/>
            <a:ext cx="367194" cy="298714"/>
          </a:xfrm>
          <a:prstGeom prst="rect">
            <a:avLst/>
          </a:prstGeom>
        </p:spPr>
      </p:pic>
      <p:sp>
        <p:nvSpPr>
          <p:cNvPr id="25" name="Rounded Rectangle 24"/>
          <p:cNvSpPr/>
          <p:nvPr/>
        </p:nvSpPr>
        <p:spPr>
          <a:xfrm>
            <a:off x="9532983" y="2787420"/>
            <a:ext cx="1838210" cy="171799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TextBox 26"/>
          <p:cNvSpPr txBox="1"/>
          <p:nvPr/>
        </p:nvSpPr>
        <p:spPr>
          <a:xfrm>
            <a:off x="8974445" y="1641174"/>
            <a:ext cx="2358979" cy="646331"/>
          </a:xfrm>
          <a:prstGeom prst="rect">
            <a:avLst/>
          </a:prstGeom>
          <a:noFill/>
        </p:spPr>
        <p:txBody>
          <a:bodyPr wrap="none" rtlCol="0">
            <a:spAutoFit/>
          </a:bodyPr>
          <a:lstStyle/>
          <a:p>
            <a:r>
              <a:rPr lang="en-US" dirty="0" smtClean="0"/>
              <a:t>Application Runtime</a:t>
            </a:r>
          </a:p>
          <a:p>
            <a:r>
              <a:rPr lang="en-US" dirty="0" smtClean="0"/>
              <a:t>(Application Container)</a:t>
            </a:r>
            <a:endParaRPr lang="nl-NL" dirty="0"/>
          </a:p>
        </p:txBody>
      </p:sp>
      <p:sp>
        <p:nvSpPr>
          <p:cNvPr id="28" name="Rounded Rectangle 27"/>
          <p:cNvSpPr/>
          <p:nvPr/>
        </p:nvSpPr>
        <p:spPr>
          <a:xfrm>
            <a:off x="9612085" y="2452081"/>
            <a:ext cx="696686" cy="460871"/>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REST API</a:t>
            </a:r>
            <a:endParaRPr lang="nl-NL" dirty="0"/>
          </a:p>
        </p:txBody>
      </p:sp>
      <p:sp>
        <p:nvSpPr>
          <p:cNvPr id="29" name="Rounded Rectangle 28"/>
          <p:cNvSpPr/>
          <p:nvPr/>
        </p:nvSpPr>
        <p:spPr>
          <a:xfrm>
            <a:off x="10341429" y="2456588"/>
            <a:ext cx="478972" cy="460871"/>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UI</a:t>
            </a:r>
            <a:endParaRPr lang="nl-NL" dirty="0"/>
          </a:p>
        </p:txBody>
      </p:sp>
      <p:sp>
        <p:nvSpPr>
          <p:cNvPr id="30" name="Rounded Rectangle 29"/>
          <p:cNvSpPr/>
          <p:nvPr/>
        </p:nvSpPr>
        <p:spPr>
          <a:xfrm>
            <a:off x="9029804" y="3708079"/>
            <a:ext cx="1124130" cy="104839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Event interface</a:t>
            </a:r>
          </a:p>
          <a:p>
            <a:pPr algn="ctr"/>
            <a:r>
              <a:rPr lang="en-US" dirty="0" smtClean="0"/>
              <a:t>Pub &amp; Sub</a:t>
            </a:r>
            <a:endParaRPr lang="nl-NL" dirty="0"/>
          </a:p>
        </p:txBody>
      </p:sp>
      <p:sp>
        <p:nvSpPr>
          <p:cNvPr id="31" name="Down Arrow 30"/>
          <p:cNvSpPr/>
          <p:nvPr/>
        </p:nvSpPr>
        <p:spPr>
          <a:xfrm>
            <a:off x="9226596" y="4822470"/>
            <a:ext cx="1998705" cy="663023"/>
          </a:xfrm>
          <a:prstGeom prst="downArrow">
            <a:avLst>
              <a:gd name="adj1" fmla="val 50000"/>
              <a:gd name="adj2" fmla="val 539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2" name="Picture 10" descr="Image result for oracle jet logo"/>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20896" y="2721699"/>
            <a:ext cx="1075754" cy="616478"/>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le 32"/>
          <p:cNvSpPr/>
          <p:nvPr/>
        </p:nvSpPr>
        <p:spPr>
          <a:xfrm>
            <a:off x="10007959" y="5736558"/>
            <a:ext cx="1363234" cy="7620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Rectangle 33"/>
          <p:cNvSpPr/>
          <p:nvPr/>
        </p:nvSpPr>
        <p:spPr>
          <a:xfrm>
            <a:off x="10007958" y="5736557"/>
            <a:ext cx="1501693" cy="646331"/>
          </a:xfrm>
          <a:prstGeom prst="rect">
            <a:avLst/>
          </a:prstGeom>
        </p:spPr>
        <p:txBody>
          <a:bodyPr wrap="none">
            <a:spAutoFit/>
          </a:bodyPr>
          <a:lstStyle/>
          <a:p>
            <a:r>
              <a:rPr lang="en-US" dirty="0" smtClean="0"/>
              <a:t>Monitoring &amp; </a:t>
            </a:r>
            <a:br>
              <a:rPr lang="en-US" dirty="0" smtClean="0"/>
            </a:br>
            <a:r>
              <a:rPr lang="en-US" dirty="0" smtClean="0"/>
              <a:t>Log Analysis</a:t>
            </a:r>
            <a:endParaRPr lang="nl-NL" dirty="0"/>
          </a:p>
        </p:txBody>
      </p:sp>
      <p:pic>
        <p:nvPicPr>
          <p:cNvPr id="36" name="Picture 35"/>
          <p:cNvPicPr>
            <a:picLocks noChangeAspect="1"/>
          </p:cNvPicPr>
          <p:nvPr/>
        </p:nvPicPr>
        <p:blipFill>
          <a:blip r:embed="rId9">
            <a:clrChange>
              <a:clrFrom>
                <a:srgbClr val="FFFFFF"/>
              </a:clrFrom>
              <a:clrTo>
                <a:srgbClr val="FFFFFF">
                  <a:alpha val="0"/>
                </a:srgbClr>
              </a:clrTo>
            </a:clrChange>
            <a:duotone>
              <a:schemeClr val="bg2">
                <a:shade val="45000"/>
                <a:satMod val="135000"/>
              </a:schemeClr>
              <a:prstClr val="white"/>
            </a:duotone>
          </a:blip>
          <a:stretch>
            <a:fillRect/>
          </a:stretch>
        </p:blipFill>
        <p:spPr>
          <a:xfrm>
            <a:off x="10960154" y="1517506"/>
            <a:ext cx="367194" cy="298714"/>
          </a:xfrm>
          <a:prstGeom prst="rect">
            <a:avLst/>
          </a:prstGeom>
        </p:spPr>
      </p:pic>
      <p:grpSp>
        <p:nvGrpSpPr>
          <p:cNvPr id="37" name="Group 102"/>
          <p:cNvGrpSpPr>
            <a:grpSpLocks noChangeAspect="1"/>
          </p:cNvGrpSpPr>
          <p:nvPr/>
        </p:nvGrpSpPr>
        <p:grpSpPr bwMode="auto">
          <a:xfrm>
            <a:off x="9885413" y="2988768"/>
            <a:ext cx="282847" cy="579093"/>
            <a:chOff x="4686300" y="1439863"/>
            <a:chExt cx="1577975" cy="2936875"/>
          </a:xfrm>
        </p:grpSpPr>
        <p:sp>
          <p:nvSpPr>
            <p:cNvPr id="38"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0"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1"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2"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3"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4"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5"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6"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7"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8"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9"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0"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1"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pic>
        <p:nvPicPr>
          <p:cNvPr id="52" name="Picture 33" descr="Related 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08350" y="3204247"/>
            <a:ext cx="651804" cy="32590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8" descr="Image result for logo go la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116200" y="3567861"/>
            <a:ext cx="573810" cy="57381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0" descr="Image result for logo pyth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852991" y="3005862"/>
            <a:ext cx="570392" cy="57039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6" descr="Image result for spring boot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263031" y="4081141"/>
            <a:ext cx="720413" cy="37821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project fn oracle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709629" y="3729092"/>
            <a:ext cx="587021" cy="261802"/>
          </a:xfrm>
          <a:prstGeom prst="rect">
            <a:avLst/>
          </a:prstGeom>
          <a:noFill/>
          <a:extLst>
            <a:ext uri="{909E8E84-426E-40DD-AFC4-6F175D3DCCD1}">
              <a14:hiddenFill xmlns:a14="http://schemas.microsoft.com/office/drawing/2010/main">
                <a:solidFill>
                  <a:srgbClr val="FFFFFF"/>
                </a:solidFill>
              </a14:hiddenFill>
            </a:ext>
          </a:extLst>
        </p:spPr>
      </p:pic>
      <p:sp>
        <p:nvSpPr>
          <p:cNvPr id="81" name="Rounded Rectangle 80"/>
          <p:cNvSpPr/>
          <p:nvPr/>
        </p:nvSpPr>
        <p:spPr>
          <a:xfrm>
            <a:off x="3973964" y="2172616"/>
            <a:ext cx="1838210" cy="171799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2" name="Rounded Rectangle 81"/>
          <p:cNvSpPr/>
          <p:nvPr/>
        </p:nvSpPr>
        <p:spPr>
          <a:xfrm>
            <a:off x="4053066" y="1837277"/>
            <a:ext cx="696686" cy="460871"/>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REST API</a:t>
            </a:r>
            <a:endParaRPr lang="nl-NL" dirty="0"/>
          </a:p>
        </p:txBody>
      </p:sp>
      <p:sp>
        <p:nvSpPr>
          <p:cNvPr id="83" name="Rounded Rectangle 82"/>
          <p:cNvSpPr/>
          <p:nvPr/>
        </p:nvSpPr>
        <p:spPr>
          <a:xfrm>
            <a:off x="4782410" y="1841784"/>
            <a:ext cx="478972" cy="460871"/>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UI</a:t>
            </a:r>
            <a:endParaRPr lang="nl-NL" dirty="0"/>
          </a:p>
        </p:txBody>
      </p:sp>
      <p:sp>
        <p:nvSpPr>
          <p:cNvPr id="84" name="Rounded Rectangle 83"/>
          <p:cNvSpPr/>
          <p:nvPr/>
        </p:nvSpPr>
        <p:spPr>
          <a:xfrm>
            <a:off x="3470785" y="3093275"/>
            <a:ext cx="1124130" cy="104839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Event interface</a:t>
            </a:r>
          </a:p>
          <a:p>
            <a:pPr algn="ctr"/>
            <a:r>
              <a:rPr lang="en-US" dirty="0" smtClean="0"/>
              <a:t>Pub &amp; Sub</a:t>
            </a:r>
            <a:endParaRPr lang="nl-NL" dirty="0"/>
          </a:p>
        </p:txBody>
      </p:sp>
      <p:pic>
        <p:nvPicPr>
          <p:cNvPr id="85" name="Picture 10" descr="Image result for oracle jet logo"/>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1877" y="2106895"/>
            <a:ext cx="1075754" cy="616478"/>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roup 102"/>
          <p:cNvGrpSpPr>
            <a:grpSpLocks noChangeAspect="1"/>
          </p:cNvGrpSpPr>
          <p:nvPr/>
        </p:nvGrpSpPr>
        <p:grpSpPr bwMode="auto">
          <a:xfrm>
            <a:off x="4326394" y="2373964"/>
            <a:ext cx="282847" cy="579093"/>
            <a:chOff x="4686300" y="1439863"/>
            <a:chExt cx="1577975" cy="2936875"/>
          </a:xfrm>
        </p:grpSpPr>
        <p:sp>
          <p:nvSpPr>
            <p:cNvPr id="87"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8"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9"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0"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1"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2"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3"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4"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5"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6"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7"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8"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9"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00"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pic>
        <p:nvPicPr>
          <p:cNvPr id="101" name="Picture 33" descr="Related 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49331" y="2589443"/>
            <a:ext cx="651804" cy="325902"/>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8" descr="Image result for logo go la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57181" y="2953057"/>
            <a:ext cx="573810" cy="57381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0" descr="Image result for logo pyth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293972" y="2391058"/>
            <a:ext cx="570392" cy="570392"/>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6" descr="Image result for spring boot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04012" y="3466337"/>
            <a:ext cx="720413" cy="37821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Image result for project fn oracle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50610" y="3114288"/>
            <a:ext cx="587021" cy="261802"/>
          </a:xfrm>
          <a:prstGeom prst="rect">
            <a:avLst/>
          </a:prstGeom>
          <a:noFill/>
          <a:extLst>
            <a:ext uri="{909E8E84-426E-40DD-AFC4-6F175D3DCCD1}">
              <a14:hiddenFill xmlns:a14="http://schemas.microsoft.com/office/drawing/2010/main">
                <a:solidFill>
                  <a:srgbClr val="FFFFFF"/>
                </a:solidFill>
              </a14:hiddenFill>
            </a:ext>
          </a:extLst>
        </p:spPr>
      </p:pic>
      <p:sp>
        <p:nvSpPr>
          <p:cNvPr id="106" name="Rounded Rectangle 105"/>
          <p:cNvSpPr/>
          <p:nvPr/>
        </p:nvSpPr>
        <p:spPr>
          <a:xfrm>
            <a:off x="7152439" y="2680314"/>
            <a:ext cx="1546412" cy="10040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Apiary</a:t>
            </a:r>
          </a:p>
          <a:p>
            <a:pPr algn="ctr"/>
            <a:r>
              <a:rPr lang="en-US" dirty="0" smtClean="0"/>
              <a:t>(API design &amp; mock)</a:t>
            </a:r>
            <a:endParaRPr lang="nl-NL" dirty="0"/>
          </a:p>
        </p:txBody>
      </p:sp>
      <p:sp>
        <p:nvSpPr>
          <p:cNvPr id="107" name="Rounded Rectangle 106"/>
          <p:cNvSpPr/>
          <p:nvPr/>
        </p:nvSpPr>
        <p:spPr>
          <a:xfrm>
            <a:off x="7128327" y="1675118"/>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Platform &amp; Gateway</a:t>
            </a:r>
            <a:endParaRPr lang="nl-NL" dirty="0"/>
          </a:p>
        </p:txBody>
      </p:sp>
      <p:pic>
        <p:nvPicPr>
          <p:cNvPr id="108" name="Picture 107"/>
          <p:cNvPicPr>
            <a:picLocks noChangeAspect="1"/>
          </p:cNvPicPr>
          <p:nvPr/>
        </p:nvPicPr>
        <p:blipFill>
          <a:blip r:embed="rId16"/>
          <a:stretch>
            <a:fillRect/>
          </a:stretch>
        </p:blipFill>
        <p:spPr>
          <a:xfrm>
            <a:off x="8218268" y="1435028"/>
            <a:ext cx="618954" cy="400894"/>
          </a:xfrm>
          <a:prstGeom prst="rect">
            <a:avLst/>
          </a:prstGeom>
        </p:spPr>
      </p:pic>
      <p:pic>
        <p:nvPicPr>
          <p:cNvPr id="109" name="Picture 108"/>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136201" y="2590797"/>
            <a:ext cx="566651" cy="238082"/>
          </a:xfrm>
          <a:prstGeom prst="rect">
            <a:avLst/>
          </a:prstGeom>
        </p:spPr>
      </p:pic>
      <p:sp>
        <p:nvSpPr>
          <p:cNvPr id="111" name="Rounded Rectangle 110"/>
          <p:cNvSpPr/>
          <p:nvPr/>
        </p:nvSpPr>
        <p:spPr>
          <a:xfrm>
            <a:off x="5177888" y="5730874"/>
            <a:ext cx="1215237" cy="7620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2" name="Rectangle 111"/>
          <p:cNvSpPr/>
          <p:nvPr/>
        </p:nvSpPr>
        <p:spPr>
          <a:xfrm>
            <a:off x="5177887" y="5730873"/>
            <a:ext cx="1116929" cy="369332"/>
          </a:xfrm>
          <a:prstGeom prst="rect">
            <a:avLst/>
          </a:prstGeom>
        </p:spPr>
        <p:txBody>
          <a:bodyPr wrap="square">
            <a:spAutoFit/>
          </a:bodyPr>
          <a:lstStyle/>
          <a:p>
            <a:r>
              <a:rPr lang="en-US" dirty="0" smtClean="0"/>
              <a:t>Data Lake</a:t>
            </a:r>
            <a:endParaRPr lang="nl-NL" dirty="0"/>
          </a:p>
        </p:txBody>
      </p:sp>
      <p:pic>
        <p:nvPicPr>
          <p:cNvPr id="3076" name="Picture 4" descr="Image result for logo hadoop"/>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67358" y="6056581"/>
            <a:ext cx="506549" cy="37991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09"/>
          <p:cNvPicPr>
            <a:picLocks noChangeAspect="1"/>
          </p:cNvPicPr>
          <p:nvPr/>
        </p:nvPicPr>
        <p:blipFill>
          <a:blip r:embed="rId19"/>
          <a:stretch>
            <a:fillRect/>
          </a:stretch>
        </p:blipFill>
        <p:spPr>
          <a:xfrm>
            <a:off x="4407349" y="6049671"/>
            <a:ext cx="360206" cy="285163"/>
          </a:xfrm>
          <a:prstGeom prst="rect">
            <a:avLst/>
          </a:prstGeom>
        </p:spPr>
      </p:pic>
    </p:spTree>
    <p:extLst>
      <p:ext uri="{BB962C8B-B14F-4D97-AF65-F5344CB8AC3E}">
        <p14:creationId xmlns:p14="http://schemas.microsoft.com/office/powerpoint/2010/main" val="25720812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(upcoming) Oracle Cloud Services</a:t>
            </a:r>
            <a:endParaRPr lang="nl-NL" dirty="0"/>
          </a:p>
        </p:txBody>
      </p:sp>
      <p:sp>
        <p:nvSpPr>
          <p:cNvPr id="3" name="Content Placeholder 2"/>
          <p:cNvSpPr>
            <a:spLocks noGrp="1"/>
          </p:cNvSpPr>
          <p:nvPr>
            <p:ph idx="1"/>
          </p:nvPr>
        </p:nvSpPr>
        <p:spPr/>
        <p:txBody>
          <a:bodyPr>
            <a:normAutofit fontScale="92500" lnSpcReduction="20000"/>
          </a:bodyPr>
          <a:lstStyle/>
          <a:p>
            <a:r>
              <a:rPr lang="en-US" dirty="0" smtClean="0"/>
              <a:t>Container Cloud</a:t>
            </a:r>
          </a:p>
          <a:p>
            <a:r>
              <a:rPr lang="en-US" dirty="0" err="1" smtClean="0"/>
              <a:t>Wercker</a:t>
            </a:r>
            <a:endParaRPr lang="en-US" dirty="0" smtClean="0"/>
          </a:p>
          <a:p>
            <a:r>
              <a:rPr lang="en-US" dirty="0" smtClean="0"/>
              <a:t>Container Engine (managed Kubernetes)</a:t>
            </a:r>
          </a:p>
          <a:p>
            <a:r>
              <a:rPr lang="en-US" dirty="0" smtClean="0"/>
              <a:t>Managed </a:t>
            </a:r>
            <a:r>
              <a:rPr lang="en-US" dirty="0" err="1" smtClean="0"/>
              <a:t>Fn</a:t>
            </a:r>
            <a:r>
              <a:rPr lang="en-US" dirty="0" smtClean="0"/>
              <a:t> &amp; </a:t>
            </a:r>
            <a:r>
              <a:rPr lang="en-US" dirty="0" err="1" smtClean="0"/>
              <a:t>Fn</a:t>
            </a:r>
            <a:r>
              <a:rPr lang="en-US" dirty="0" smtClean="0"/>
              <a:t> Flow (</a:t>
            </a:r>
            <a:r>
              <a:rPr lang="en-US" dirty="0" err="1" smtClean="0"/>
              <a:t>serverless</a:t>
            </a:r>
            <a:r>
              <a:rPr lang="en-US" dirty="0" smtClean="0"/>
              <a:t>)</a:t>
            </a:r>
          </a:p>
          <a:p>
            <a:r>
              <a:rPr lang="en-US" dirty="0" smtClean="0"/>
              <a:t>Oracle </a:t>
            </a:r>
            <a:r>
              <a:rPr lang="en-US" dirty="0" err="1" smtClean="0"/>
              <a:t>Microservices</a:t>
            </a:r>
            <a:r>
              <a:rPr lang="en-US" dirty="0" smtClean="0"/>
              <a:t> Platform (to be launched in Feb 2018)</a:t>
            </a:r>
          </a:p>
          <a:p>
            <a:pPr lvl="1"/>
            <a:r>
              <a:rPr lang="en-US" dirty="0" smtClean="0"/>
              <a:t>Kubernetes, </a:t>
            </a:r>
            <a:r>
              <a:rPr lang="en-US" dirty="0" err="1" smtClean="0"/>
              <a:t>Istio</a:t>
            </a:r>
            <a:r>
              <a:rPr lang="en-US" dirty="0" smtClean="0"/>
              <a:t>, </a:t>
            </a:r>
            <a:r>
              <a:rPr lang="en-US" dirty="0" err="1" smtClean="0"/>
              <a:t>Vizceral</a:t>
            </a:r>
            <a:r>
              <a:rPr lang="en-US" dirty="0" smtClean="0"/>
              <a:t>, </a:t>
            </a:r>
            <a:r>
              <a:rPr lang="en-US" dirty="0" err="1" smtClean="0"/>
              <a:t>Zipkin</a:t>
            </a:r>
            <a:r>
              <a:rPr lang="en-US" dirty="0" smtClean="0"/>
              <a:t>, </a:t>
            </a:r>
            <a:r>
              <a:rPr lang="en-US" dirty="0" err="1" smtClean="0"/>
              <a:t>Grafana</a:t>
            </a:r>
            <a:r>
              <a:rPr lang="en-US" dirty="0" smtClean="0"/>
              <a:t>, built-in </a:t>
            </a:r>
            <a:r>
              <a:rPr lang="en-US" dirty="0" err="1" smtClean="0"/>
              <a:t>Fn</a:t>
            </a:r>
            <a:r>
              <a:rPr lang="en-US" dirty="0" smtClean="0"/>
              <a:t>, Event bus, API management…</a:t>
            </a:r>
          </a:p>
          <a:p>
            <a:r>
              <a:rPr lang="en-US" dirty="0" smtClean="0"/>
              <a:t>API Platform</a:t>
            </a:r>
          </a:p>
          <a:p>
            <a:r>
              <a:rPr lang="en-US" dirty="0" smtClean="0"/>
              <a:t>Data Hub (Cassandra)</a:t>
            </a:r>
          </a:p>
          <a:p>
            <a:r>
              <a:rPr lang="en-US" dirty="0" smtClean="0"/>
              <a:t>Event Hub (Kafka)</a:t>
            </a:r>
          </a:p>
          <a:p>
            <a:r>
              <a:rPr lang="en-US" dirty="0" smtClean="0"/>
              <a:t>Optional/Supporting: IDCS, </a:t>
            </a:r>
            <a:r>
              <a:rPr lang="en-US" dirty="0" err="1" smtClean="0"/>
              <a:t>DBaaS</a:t>
            </a:r>
            <a:r>
              <a:rPr lang="en-US" dirty="0" smtClean="0"/>
              <a:t>, Application Container, Developer Cloud, Visual Builder Cloud, JET, Management Cloud, “Machine Learning”</a:t>
            </a:r>
            <a:endParaRPr lang="nl-NL" dirty="0"/>
          </a:p>
        </p:txBody>
      </p:sp>
    </p:spTree>
    <p:extLst>
      <p:ext uri="{BB962C8B-B14F-4D97-AF65-F5344CB8AC3E}">
        <p14:creationId xmlns:p14="http://schemas.microsoft.com/office/powerpoint/2010/main" val="14607086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Content Placeholder 5"/>
          <p:cNvSpPr>
            <a:spLocks noGrp="1"/>
          </p:cNvSpPr>
          <p:nvPr>
            <p:ph sz="half" idx="1"/>
          </p:nvPr>
        </p:nvSpPr>
        <p:spPr/>
        <p:txBody>
          <a:bodyPr/>
          <a:lstStyle/>
          <a:p>
            <a:pPr marL="0" indent="0" algn="ctr">
              <a:buNone/>
            </a:pPr>
            <a:r>
              <a:rPr lang="en-US" altLang="en-US" sz="2800" b="1" dirty="0"/>
              <a:t>Container Native</a:t>
            </a:r>
          </a:p>
        </p:txBody>
      </p:sp>
      <p:sp>
        <p:nvSpPr>
          <p:cNvPr id="81922" name="Content Placeholder 6"/>
          <p:cNvSpPr>
            <a:spLocks noGrp="1"/>
          </p:cNvSpPr>
          <p:nvPr>
            <p:ph sz="half" idx="2"/>
          </p:nvPr>
        </p:nvSpPr>
        <p:spPr/>
        <p:txBody>
          <a:bodyPr/>
          <a:lstStyle/>
          <a:p>
            <a:pPr marL="0" indent="0" algn="ctr">
              <a:buNone/>
            </a:pPr>
            <a:r>
              <a:rPr lang="en-US" altLang="en-US" sz="2800" b="1" dirty="0"/>
              <a:t>Enterprise Java/DB</a:t>
            </a:r>
          </a:p>
        </p:txBody>
      </p:sp>
      <p:sp>
        <p:nvSpPr>
          <p:cNvPr id="8192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E850B549-E7B9-3040-86DA-9AB6044D80A1}" type="slidenum">
              <a:rPr lang="uk-UA" altLang="en-US">
                <a:solidFill>
                  <a:srgbClr val="9F9F9F"/>
                </a:solidFill>
                <a:latin typeface="Calibri" charset="0"/>
              </a:rPr>
              <a:pPr/>
              <a:t>17</a:t>
            </a:fld>
            <a:endParaRPr lang="uk-UA" altLang="en-US">
              <a:solidFill>
                <a:srgbClr val="9F9F9F"/>
              </a:solidFill>
              <a:latin typeface="Calibri" charset="0"/>
            </a:endParaRPr>
          </a:p>
        </p:txBody>
      </p:sp>
      <p:sp>
        <p:nvSpPr>
          <p:cNvPr id="81923" name="Content Placeholder 7"/>
          <p:cNvSpPr>
            <a:spLocks noGrp="1"/>
          </p:cNvSpPr>
          <p:nvPr>
            <p:ph sz="half" idx="13"/>
          </p:nvPr>
        </p:nvSpPr>
        <p:spPr/>
        <p:txBody>
          <a:bodyPr/>
          <a:lstStyle/>
          <a:p>
            <a:pPr marL="0" indent="0" algn="ctr">
              <a:buNone/>
            </a:pPr>
            <a:r>
              <a:rPr lang="en-US" altLang="en-US" sz="2800" b="1" dirty="0"/>
              <a:t>Cloud Native </a:t>
            </a:r>
            <a:r>
              <a:rPr lang="en-US" altLang="en-US" sz="2800" b="1" dirty="0" err="1"/>
              <a:t>PaaS</a:t>
            </a:r>
            <a:endParaRPr lang="en-US" altLang="en-US" sz="2800" b="1" dirty="0"/>
          </a:p>
        </p:txBody>
      </p:sp>
      <p:sp>
        <p:nvSpPr>
          <p:cNvPr id="81924" name="Content Placeholder 8"/>
          <p:cNvSpPr>
            <a:spLocks noGrp="1"/>
          </p:cNvSpPr>
          <p:nvPr>
            <p:ph sz="half" idx="14"/>
          </p:nvPr>
        </p:nvSpPr>
        <p:spPr/>
        <p:txBody>
          <a:bodyPr/>
          <a:lstStyle/>
          <a:p>
            <a:pPr marL="0" indent="0" algn="ctr">
              <a:buNone/>
            </a:pPr>
            <a:r>
              <a:rPr lang="en-US" altLang="en-US" sz="2800" b="1" dirty="0"/>
              <a:t>Visual/Low Code</a:t>
            </a:r>
          </a:p>
        </p:txBody>
      </p:sp>
      <p:sp>
        <p:nvSpPr>
          <p:cNvPr id="81925" name="Title 4"/>
          <p:cNvSpPr>
            <a:spLocks noGrp="1"/>
          </p:cNvSpPr>
          <p:nvPr>
            <p:ph type="title"/>
          </p:nvPr>
        </p:nvSpPr>
        <p:spPr/>
        <p:txBody>
          <a:bodyPr/>
          <a:lstStyle/>
          <a:p>
            <a:r>
              <a:rPr lang="en-US" altLang="en-US" dirty="0" smtClean="0"/>
              <a:t>Application Development </a:t>
            </a:r>
            <a:r>
              <a:rPr lang="en-US" altLang="en-US" b="1" dirty="0" smtClean="0">
                <a:solidFill>
                  <a:srgbClr val="FF0000"/>
                </a:solidFill>
              </a:rPr>
              <a:t>Patterns</a:t>
            </a:r>
            <a:r>
              <a:rPr lang="en-US" altLang="en-US" dirty="0" smtClean="0"/>
              <a:t> </a:t>
            </a:r>
            <a:r>
              <a:rPr lang="en-US" altLang="en-US" dirty="0"/>
              <a:t>Circa 2017</a:t>
            </a:r>
          </a:p>
        </p:txBody>
      </p:sp>
      <p:cxnSp>
        <p:nvCxnSpPr>
          <p:cNvPr id="3" name="Straight Connector 2"/>
          <p:cNvCxnSpPr/>
          <p:nvPr/>
        </p:nvCxnSpPr>
        <p:spPr>
          <a:xfrm>
            <a:off x="914401" y="3505200"/>
            <a:ext cx="10591800" cy="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pic>
        <p:nvPicPr>
          <p:cNvPr id="81929" name="Picture 12"/>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gray">
          <a:xfrm>
            <a:off x="3311378" y="4267200"/>
            <a:ext cx="60325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0" name="Picture 13"/>
          <p:cNvSpPr>
            <a:spLocks noChangeAspect="1"/>
          </p:cNvSpPr>
          <p:nvPr/>
        </p:nvSpPr>
        <p:spPr bwMode="gray">
          <a:xfrm>
            <a:off x="4431315" y="5271075"/>
            <a:ext cx="4318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a:solidFill>
                <a:srgbClr val="5F5F5F"/>
              </a:solidFill>
              <a:latin typeface="Arial" charset="0"/>
              <a:cs typeface="Arial" charset="0"/>
            </a:endParaRPr>
          </a:p>
        </p:txBody>
      </p:sp>
      <p:pic>
        <p:nvPicPr>
          <p:cNvPr id="81931" name="Picture 14"/>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gray">
          <a:xfrm>
            <a:off x="4117493" y="4450927"/>
            <a:ext cx="849312"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2" name="Picture 15"/>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gray">
          <a:xfrm>
            <a:off x="2243740" y="5350450"/>
            <a:ext cx="4826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4" name="Picture 31"/>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422582" y="5412582"/>
            <a:ext cx="2968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36" name="Group 102"/>
          <p:cNvGrpSpPr>
            <a:grpSpLocks noChangeAspect="1"/>
          </p:cNvGrpSpPr>
          <p:nvPr/>
        </p:nvGrpSpPr>
        <p:grpSpPr bwMode="auto">
          <a:xfrm>
            <a:off x="2018316" y="4390808"/>
            <a:ext cx="301625" cy="617537"/>
            <a:chOff x="4686300" y="1439863"/>
            <a:chExt cx="1577975" cy="2936875"/>
          </a:xfrm>
        </p:grpSpPr>
        <p:sp>
          <p:nvSpPr>
            <p:cNvPr id="81961"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2"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3"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4"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5"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6"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7"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8"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9"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70"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71"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72"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73"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74"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grpSp>
      <p:sp>
        <p:nvSpPr>
          <p:cNvPr id="81937" name="Rectangle 48"/>
          <p:cNvSpPr>
            <a:spLocks noChangeArrowheads="1"/>
          </p:cNvSpPr>
          <p:nvPr/>
        </p:nvSpPr>
        <p:spPr bwMode="auto">
          <a:xfrm>
            <a:off x="2754815" y="1944470"/>
            <a:ext cx="1199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fontAlgn="base">
              <a:spcBef>
                <a:spcPct val="0"/>
              </a:spcBef>
              <a:spcAft>
                <a:spcPct val="0"/>
              </a:spcAft>
            </a:pPr>
            <a:r>
              <a:rPr lang="en-US" altLang="en-US" dirty="0" err="1">
                <a:solidFill>
                  <a:srgbClr val="FF0000"/>
                </a:solidFill>
                <a:latin typeface="Silom" charset="-34"/>
                <a:ea typeface="Silom" charset="-34"/>
                <a:cs typeface="Silom" charset="-34"/>
              </a:rPr>
              <a:t>Serverless</a:t>
            </a:r>
            <a:endParaRPr lang="en-US" altLang="en-US" dirty="0">
              <a:solidFill>
                <a:srgbClr val="FF0000"/>
              </a:solidFill>
              <a:latin typeface="Silom" charset="-34"/>
              <a:ea typeface="Silom" charset="-34"/>
              <a:cs typeface="Silom" charset="-34"/>
            </a:endParaRPr>
          </a:p>
          <a:p>
            <a:pPr algn="ctr" fontAlgn="base">
              <a:spcBef>
                <a:spcPct val="0"/>
              </a:spcBef>
              <a:spcAft>
                <a:spcPct val="0"/>
              </a:spcAft>
            </a:pPr>
            <a:r>
              <a:rPr lang="en-US" altLang="en-US" i="1" dirty="0">
                <a:solidFill>
                  <a:srgbClr val="7F7F7F"/>
                </a:solidFill>
                <a:latin typeface="Arial Rounded MT Bold" charset="0"/>
                <a:ea typeface="Arial Rounded MT Bold" charset="0"/>
                <a:cs typeface="Arial Rounded MT Bold" charset="0"/>
              </a:rPr>
              <a:t>f(x)</a:t>
            </a:r>
          </a:p>
        </p:txBody>
      </p:sp>
      <p:pic>
        <p:nvPicPr>
          <p:cNvPr id="81945" name="Picture 10"/>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2592308" y="4771344"/>
            <a:ext cx="541909" cy="57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3920140" y="4802747"/>
            <a:ext cx="417512" cy="544528"/>
            <a:chOff x="2741612" y="2161586"/>
            <a:chExt cx="417512" cy="544528"/>
          </a:xfrm>
        </p:grpSpPr>
        <p:grpSp>
          <p:nvGrpSpPr>
            <p:cNvPr id="81957" name="Group 54"/>
            <p:cNvGrpSpPr>
              <a:grpSpLocks/>
            </p:cNvGrpSpPr>
            <p:nvPr/>
          </p:nvGrpSpPr>
          <p:grpSpPr bwMode="auto">
            <a:xfrm>
              <a:off x="2741612" y="2161586"/>
              <a:ext cx="417512" cy="544528"/>
              <a:chOff x="7770812" y="1981200"/>
              <a:chExt cx="2666999" cy="4250799"/>
            </a:xfrm>
          </p:grpSpPr>
          <p:pic>
            <p:nvPicPr>
              <p:cNvPr id="81959" name="Picture 56"/>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gray">
              <a:xfrm>
                <a:off x="7770812" y="1981200"/>
                <a:ext cx="2666999" cy="4250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0" name="Picture 57"/>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gray">
              <a:xfrm>
                <a:off x="8228013" y="2467480"/>
                <a:ext cx="1752600" cy="309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1958" name="Picture 55"/>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gray">
            <a:xfrm>
              <a:off x="2817812" y="2227809"/>
              <a:ext cx="260086" cy="34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1951" name="Picture 6" descr="http://img.talkandroid.com/uploads/2012/03/android_resources.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3158141" y="4891132"/>
            <a:ext cx="294973" cy="323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2" name="Picture 4" descr="https://developer.apple.com/assets/elements/icons/128x128/xcode.png"/>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3522359" y="4854425"/>
            <a:ext cx="359941" cy="36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40" name="Group 68"/>
          <p:cNvGrpSpPr>
            <a:grpSpLocks/>
          </p:cNvGrpSpPr>
          <p:nvPr/>
        </p:nvGrpSpPr>
        <p:grpSpPr bwMode="auto">
          <a:xfrm>
            <a:off x="7350126" y="4635500"/>
            <a:ext cx="3206750" cy="1022350"/>
            <a:chOff x="7519458" y="4665956"/>
            <a:chExt cx="3205210" cy="1021337"/>
          </a:xfrm>
        </p:grpSpPr>
        <p:grpSp>
          <p:nvGrpSpPr>
            <p:cNvPr id="66" name="Group 303"/>
            <p:cNvGrpSpPr>
              <a:grpSpLocks noChangeAspect="1"/>
            </p:cNvGrpSpPr>
            <p:nvPr/>
          </p:nvGrpSpPr>
          <p:grpSpPr bwMode="gray">
            <a:xfrm>
              <a:off x="7519458" y="4887768"/>
              <a:ext cx="499944" cy="577713"/>
              <a:chOff x="3715" y="2530"/>
              <a:chExt cx="450" cy="520"/>
            </a:xfrm>
            <a:solidFill>
              <a:schemeClr val="accent4"/>
            </a:solidFill>
          </p:grpSpPr>
          <p:sp>
            <p:nvSpPr>
              <p:cNvPr id="67" name="Freeform 305"/>
              <p:cNvSpPr>
                <a:spLocks/>
              </p:cNvSpPr>
              <p:nvPr/>
            </p:nvSpPr>
            <p:spPr bwMode="gray">
              <a:xfrm>
                <a:off x="3715" y="2777"/>
                <a:ext cx="450" cy="273"/>
              </a:xfrm>
              <a:custGeom>
                <a:avLst/>
                <a:gdLst/>
                <a:ahLst/>
                <a:cxnLst>
                  <a:cxn ang="0">
                    <a:pos x="148" y="307"/>
                  </a:cxn>
                  <a:cxn ang="0">
                    <a:pos x="213" y="253"/>
                  </a:cxn>
                  <a:cxn ang="0">
                    <a:pos x="290" y="310"/>
                  </a:cxn>
                  <a:cxn ang="0">
                    <a:pos x="238" y="350"/>
                  </a:cxn>
                  <a:cxn ang="0">
                    <a:pos x="156" y="405"/>
                  </a:cxn>
                  <a:cxn ang="0">
                    <a:pos x="0" y="405"/>
                  </a:cxn>
                  <a:cxn ang="0">
                    <a:pos x="14" y="276"/>
                  </a:cxn>
                  <a:cxn ang="0">
                    <a:pos x="33" y="113"/>
                  </a:cxn>
                  <a:cxn ang="0">
                    <a:pos x="229" y="3"/>
                  </a:cxn>
                  <a:cxn ang="0">
                    <a:pos x="330" y="81"/>
                  </a:cxn>
                  <a:cxn ang="0">
                    <a:pos x="346" y="73"/>
                  </a:cxn>
                  <a:cxn ang="0">
                    <a:pos x="436" y="1"/>
                  </a:cxn>
                  <a:cxn ang="0">
                    <a:pos x="623" y="87"/>
                  </a:cxn>
                  <a:cxn ang="0">
                    <a:pos x="648" y="231"/>
                  </a:cxn>
                  <a:cxn ang="0">
                    <a:pos x="668" y="399"/>
                  </a:cxn>
                  <a:cxn ang="0">
                    <a:pos x="663" y="405"/>
                  </a:cxn>
                  <a:cxn ang="0">
                    <a:pos x="500" y="402"/>
                  </a:cxn>
                  <a:cxn ang="0">
                    <a:pos x="391" y="325"/>
                  </a:cxn>
                  <a:cxn ang="0">
                    <a:pos x="411" y="404"/>
                  </a:cxn>
                  <a:cxn ang="0">
                    <a:pos x="279" y="383"/>
                  </a:cxn>
                  <a:cxn ang="0">
                    <a:pos x="442" y="271"/>
                  </a:cxn>
                  <a:cxn ang="0">
                    <a:pos x="532" y="246"/>
                  </a:cxn>
                  <a:cxn ang="0">
                    <a:pos x="539" y="169"/>
                  </a:cxn>
                  <a:cxn ang="0">
                    <a:pos x="534" y="174"/>
                  </a:cxn>
                  <a:cxn ang="0">
                    <a:pos x="510" y="209"/>
                  </a:cxn>
                  <a:cxn ang="0">
                    <a:pos x="481" y="207"/>
                  </a:cxn>
                  <a:cxn ang="0">
                    <a:pos x="474" y="182"/>
                  </a:cxn>
                  <a:cxn ang="0">
                    <a:pos x="496" y="145"/>
                  </a:cxn>
                  <a:cxn ang="0">
                    <a:pos x="415" y="186"/>
                  </a:cxn>
                  <a:cxn ang="0">
                    <a:pos x="380" y="249"/>
                  </a:cxn>
                  <a:cxn ang="0">
                    <a:pos x="333" y="284"/>
                  </a:cxn>
                  <a:cxn ang="0">
                    <a:pos x="246" y="222"/>
                  </a:cxn>
                  <a:cxn ang="0">
                    <a:pos x="237" y="176"/>
                  </a:cxn>
                  <a:cxn ang="0">
                    <a:pos x="291" y="170"/>
                  </a:cxn>
                  <a:cxn ang="0">
                    <a:pos x="295" y="156"/>
                  </a:cxn>
                  <a:cxn ang="0">
                    <a:pos x="150" y="218"/>
                  </a:cxn>
                  <a:cxn ang="0">
                    <a:pos x="109" y="277"/>
                  </a:cxn>
                </a:cxnLst>
                <a:rect l="0" t="0" r="r" b="b"/>
                <a:pathLst>
                  <a:path w="668" h="405">
                    <a:moveTo>
                      <a:pt x="109" y="277"/>
                    </a:moveTo>
                    <a:cubicBezTo>
                      <a:pt x="119" y="291"/>
                      <a:pt x="133" y="300"/>
                      <a:pt x="148" y="307"/>
                    </a:cubicBezTo>
                    <a:cubicBezTo>
                      <a:pt x="154" y="297"/>
                      <a:pt x="162" y="288"/>
                      <a:pt x="166" y="277"/>
                    </a:cubicBezTo>
                    <a:cubicBezTo>
                      <a:pt x="173" y="254"/>
                      <a:pt x="190" y="246"/>
                      <a:pt x="213" y="253"/>
                    </a:cubicBezTo>
                    <a:cubicBezTo>
                      <a:pt x="216" y="254"/>
                      <a:pt x="220" y="255"/>
                      <a:pt x="222" y="258"/>
                    </a:cubicBezTo>
                    <a:cubicBezTo>
                      <a:pt x="245" y="275"/>
                      <a:pt x="267" y="292"/>
                      <a:pt x="290" y="310"/>
                    </a:cubicBezTo>
                    <a:cubicBezTo>
                      <a:pt x="291" y="311"/>
                      <a:pt x="291" y="311"/>
                      <a:pt x="292" y="312"/>
                    </a:cubicBezTo>
                    <a:cubicBezTo>
                      <a:pt x="274" y="325"/>
                      <a:pt x="256" y="338"/>
                      <a:pt x="238" y="350"/>
                    </a:cubicBezTo>
                    <a:cubicBezTo>
                      <a:pt x="213" y="368"/>
                      <a:pt x="189" y="385"/>
                      <a:pt x="164" y="402"/>
                    </a:cubicBezTo>
                    <a:cubicBezTo>
                      <a:pt x="162" y="403"/>
                      <a:pt x="159" y="405"/>
                      <a:pt x="156" y="405"/>
                    </a:cubicBezTo>
                    <a:cubicBezTo>
                      <a:pt x="106" y="405"/>
                      <a:pt x="55" y="405"/>
                      <a:pt x="5" y="405"/>
                    </a:cubicBezTo>
                    <a:cubicBezTo>
                      <a:pt x="3" y="405"/>
                      <a:pt x="2" y="405"/>
                      <a:pt x="0" y="405"/>
                    </a:cubicBezTo>
                    <a:cubicBezTo>
                      <a:pt x="1" y="397"/>
                      <a:pt x="1" y="390"/>
                      <a:pt x="2" y="383"/>
                    </a:cubicBezTo>
                    <a:cubicBezTo>
                      <a:pt x="6" y="347"/>
                      <a:pt x="10" y="312"/>
                      <a:pt x="14" y="276"/>
                    </a:cubicBezTo>
                    <a:cubicBezTo>
                      <a:pt x="19" y="235"/>
                      <a:pt x="24" y="195"/>
                      <a:pt x="29" y="154"/>
                    </a:cubicBezTo>
                    <a:cubicBezTo>
                      <a:pt x="30" y="140"/>
                      <a:pt x="31" y="126"/>
                      <a:pt x="33" y="113"/>
                    </a:cubicBezTo>
                    <a:cubicBezTo>
                      <a:pt x="36" y="95"/>
                      <a:pt x="45" y="83"/>
                      <a:pt x="61" y="76"/>
                    </a:cubicBezTo>
                    <a:cubicBezTo>
                      <a:pt x="117" y="51"/>
                      <a:pt x="173" y="27"/>
                      <a:pt x="229" y="3"/>
                    </a:cubicBezTo>
                    <a:cubicBezTo>
                      <a:pt x="232" y="1"/>
                      <a:pt x="234" y="2"/>
                      <a:pt x="237" y="4"/>
                    </a:cubicBezTo>
                    <a:cubicBezTo>
                      <a:pt x="268" y="30"/>
                      <a:pt x="299" y="55"/>
                      <a:pt x="330" y="81"/>
                    </a:cubicBezTo>
                    <a:cubicBezTo>
                      <a:pt x="331" y="82"/>
                      <a:pt x="332" y="83"/>
                      <a:pt x="334" y="84"/>
                    </a:cubicBezTo>
                    <a:cubicBezTo>
                      <a:pt x="338" y="80"/>
                      <a:pt x="342" y="77"/>
                      <a:pt x="346" y="73"/>
                    </a:cubicBezTo>
                    <a:cubicBezTo>
                      <a:pt x="374" y="50"/>
                      <a:pt x="401" y="26"/>
                      <a:pt x="429" y="3"/>
                    </a:cubicBezTo>
                    <a:cubicBezTo>
                      <a:pt x="431" y="0"/>
                      <a:pt x="433" y="0"/>
                      <a:pt x="436" y="1"/>
                    </a:cubicBezTo>
                    <a:cubicBezTo>
                      <a:pt x="490" y="25"/>
                      <a:pt x="545" y="49"/>
                      <a:pt x="599" y="72"/>
                    </a:cubicBezTo>
                    <a:cubicBezTo>
                      <a:pt x="608" y="76"/>
                      <a:pt x="616" y="80"/>
                      <a:pt x="623" y="87"/>
                    </a:cubicBezTo>
                    <a:cubicBezTo>
                      <a:pt x="633" y="98"/>
                      <a:pt x="635" y="110"/>
                      <a:pt x="636" y="124"/>
                    </a:cubicBezTo>
                    <a:cubicBezTo>
                      <a:pt x="640" y="160"/>
                      <a:pt x="644" y="195"/>
                      <a:pt x="648" y="231"/>
                    </a:cubicBezTo>
                    <a:cubicBezTo>
                      <a:pt x="652" y="266"/>
                      <a:pt x="656" y="300"/>
                      <a:pt x="660" y="335"/>
                    </a:cubicBezTo>
                    <a:cubicBezTo>
                      <a:pt x="663" y="356"/>
                      <a:pt x="665" y="377"/>
                      <a:pt x="668" y="399"/>
                    </a:cubicBezTo>
                    <a:cubicBezTo>
                      <a:pt x="668" y="400"/>
                      <a:pt x="668" y="402"/>
                      <a:pt x="668" y="405"/>
                    </a:cubicBezTo>
                    <a:cubicBezTo>
                      <a:pt x="666" y="405"/>
                      <a:pt x="665" y="405"/>
                      <a:pt x="663" y="405"/>
                    </a:cubicBezTo>
                    <a:cubicBezTo>
                      <a:pt x="611" y="405"/>
                      <a:pt x="559" y="405"/>
                      <a:pt x="508" y="405"/>
                    </a:cubicBezTo>
                    <a:cubicBezTo>
                      <a:pt x="505" y="405"/>
                      <a:pt x="502" y="404"/>
                      <a:pt x="500" y="402"/>
                    </a:cubicBezTo>
                    <a:cubicBezTo>
                      <a:pt x="465" y="377"/>
                      <a:pt x="430" y="353"/>
                      <a:pt x="395" y="328"/>
                    </a:cubicBezTo>
                    <a:cubicBezTo>
                      <a:pt x="394" y="327"/>
                      <a:pt x="393" y="326"/>
                      <a:pt x="391" y="325"/>
                    </a:cubicBezTo>
                    <a:cubicBezTo>
                      <a:pt x="378" y="335"/>
                      <a:pt x="364" y="346"/>
                      <a:pt x="350" y="357"/>
                    </a:cubicBezTo>
                    <a:cubicBezTo>
                      <a:pt x="370" y="373"/>
                      <a:pt x="390" y="388"/>
                      <a:pt x="411" y="404"/>
                    </a:cubicBezTo>
                    <a:cubicBezTo>
                      <a:pt x="358" y="404"/>
                      <a:pt x="305" y="404"/>
                      <a:pt x="252" y="404"/>
                    </a:cubicBezTo>
                    <a:cubicBezTo>
                      <a:pt x="261" y="397"/>
                      <a:pt x="270" y="390"/>
                      <a:pt x="279" y="383"/>
                    </a:cubicBezTo>
                    <a:cubicBezTo>
                      <a:pt x="319" y="351"/>
                      <a:pt x="359" y="320"/>
                      <a:pt x="399" y="288"/>
                    </a:cubicBezTo>
                    <a:cubicBezTo>
                      <a:pt x="412" y="278"/>
                      <a:pt x="426" y="273"/>
                      <a:pt x="442" y="271"/>
                    </a:cubicBezTo>
                    <a:cubicBezTo>
                      <a:pt x="455" y="269"/>
                      <a:pt x="469" y="268"/>
                      <a:pt x="483" y="267"/>
                    </a:cubicBezTo>
                    <a:cubicBezTo>
                      <a:pt x="501" y="265"/>
                      <a:pt x="518" y="259"/>
                      <a:pt x="532" y="246"/>
                    </a:cubicBezTo>
                    <a:cubicBezTo>
                      <a:pt x="548" y="230"/>
                      <a:pt x="551" y="210"/>
                      <a:pt x="546" y="188"/>
                    </a:cubicBezTo>
                    <a:cubicBezTo>
                      <a:pt x="544" y="182"/>
                      <a:pt x="541" y="176"/>
                      <a:pt x="539" y="169"/>
                    </a:cubicBezTo>
                    <a:cubicBezTo>
                      <a:pt x="538" y="169"/>
                      <a:pt x="538" y="169"/>
                      <a:pt x="537" y="169"/>
                    </a:cubicBezTo>
                    <a:cubicBezTo>
                      <a:pt x="536" y="171"/>
                      <a:pt x="535" y="172"/>
                      <a:pt x="534" y="174"/>
                    </a:cubicBezTo>
                    <a:cubicBezTo>
                      <a:pt x="528" y="184"/>
                      <a:pt x="522" y="195"/>
                      <a:pt x="515" y="205"/>
                    </a:cubicBezTo>
                    <a:cubicBezTo>
                      <a:pt x="514" y="207"/>
                      <a:pt x="512" y="208"/>
                      <a:pt x="510" y="209"/>
                    </a:cubicBezTo>
                    <a:cubicBezTo>
                      <a:pt x="502" y="209"/>
                      <a:pt x="494" y="210"/>
                      <a:pt x="485" y="210"/>
                    </a:cubicBezTo>
                    <a:cubicBezTo>
                      <a:pt x="483" y="210"/>
                      <a:pt x="482" y="209"/>
                      <a:pt x="481" y="207"/>
                    </a:cubicBezTo>
                    <a:cubicBezTo>
                      <a:pt x="478" y="201"/>
                      <a:pt x="475" y="195"/>
                      <a:pt x="473" y="189"/>
                    </a:cubicBezTo>
                    <a:cubicBezTo>
                      <a:pt x="473" y="187"/>
                      <a:pt x="473" y="184"/>
                      <a:pt x="474" y="182"/>
                    </a:cubicBezTo>
                    <a:cubicBezTo>
                      <a:pt x="480" y="171"/>
                      <a:pt x="487" y="161"/>
                      <a:pt x="493" y="150"/>
                    </a:cubicBezTo>
                    <a:cubicBezTo>
                      <a:pt x="494" y="149"/>
                      <a:pt x="495" y="147"/>
                      <a:pt x="496" y="145"/>
                    </a:cubicBezTo>
                    <a:cubicBezTo>
                      <a:pt x="488" y="143"/>
                      <a:pt x="481" y="144"/>
                      <a:pt x="474" y="146"/>
                    </a:cubicBezTo>
                    <a:cubicBezTo>
                      <a:pt x="449" y="152"/>
                      <a:pt x="430" y="167"/>
                      <a:pt x="415" y="186"/>
                    </a:cubicBezTo>
                    <a:cubicBezTo>
                      <a:pt x="410" y="192"/>
                      <a:pt x="405" y="199"/>
                      <a:pt x="402" y="206"/>
                    </a:cubicBezTo>
                    <a:cubicBezTo>
                      <a:pt x="394" y="220"/>
                      <a:pt x="387" y="234"/>
                      <a:pt x="380" y="249"/>
                    </a:cubicBezTo>
                    <a:cubicBezTo>
                      <a:pt x="379" y="251"/>
                      <a:pt x="378" y="252"/>
                      <a:pt x="376" y="254"/>
                    </a:cubicBezTo>
                    <a:cubicBezTo>
                      <a:pt x="362" y="264"/>
                      <a:pt x="348" y="274"/>
                      <a:pt x="333" y="284"/>
                    </a:cubicBezTo>
                    <a:cubicBezTo>
                      <a:pt x="319" y="274"/>
                      <a:pt x="305" y="264"/>
                      <a:pt x="291" y="254"/>
                    </a:cubicBezTo>
                    <a:cubicBezTo>
                      <a:pt x="276" y="243"/>
                      <a:pt x="261" y="233"/>
                      <a:pt x="246" y="222"/>
                    </a:cubicBezTo>
                    <a:cubicBezTo>
                      <a:pt x="239" y="216"/>
                      <a:pt x="233" y="209"/>
                      <a:pt x="228" y="202"/>
                    </a:cubicBezTo>
                    <a:cubicBezTo>
                      <a:pt x="221" y="191"/>
                      <a:pt x="224" y="181"/>
                      <a:pt x="237" y="176"/>
                    </a:cubicBezTo>
                    <a:cubicBezTo>
                      <a:pt x="249" y="171"/>
                      <a:pt x="263" y="170"/>
                      <a:pt x="276" y="170"/>
                    </a:cubicBezTo>
                    <a:cubicBezTo>
                      <a:pt x="281" y="170"/>
                      <a:pt x="286" y="170"/>
                      <a:pt x="291" y="170"/>
                    </a:cubicBezTo>
                    <a:cubicBezTo>
                      <a:pt x="297" y="170"/>
                      <a:pt x="297" y="165"/>
                      <a:pt x="299" y="162"/>
                    </a:cubicBezTo>
                    <a:cubicBezTo>
                      <a:pt x="300" y="158"/>
                      <a:pt x="297" y="157"/>
                      <a:pt x="295" y="156"/>
                    </a:cubicBezTo>
                    <a:cubicBezTo>
                      <a:pt x="239" y="131"/>
                      <a:pt x="174" y="157"/>
                      <a:pt x="151" y="213"/>
                    </a:cubicBezTo>
                    <a:cubicBezTo>
                      <a:pt x="150" y="214"/>
                      <a:pt x="150" y="216"/>
                      <a:pt x="150" y="218"/>
                    </a:cubicBezTo>
                    <a:cubicBezTo>
                      <a:pt x="151" y="231"/>
                      <a:pt x="148" y="243"/>
                      <a:pt x="137" y="249"/>
                    </a:cubicBezTo>
                    <a:cubicBezTo>
                      <a:pt x="125" y="256"/>
                      <a:pt x="119" y="268"/>
                      <a:pt x="109" y="277"/>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fontAlgn="base">
                  <a:spcBef>
                    <a:spcPct val="0"/>
                  </a:spcBef>
                  <a:spcAft>
                    <a:spcPct val="0"/>
                  </a:spcAft>
                  <a:defRPr/>
                </a:pPr>
                <a:endParaRPr lang="en-US" dirty="0">
                  <a:solidFill>
                    <a:srgbClr val="5F5F5F"/>
                  </a:solidFill>
                  <a:latin typeface="Arial" charset="0"/>
                  <a:cs typeface="Arial" charset="0"/>
                </a:endParaRPr>
              </a:p>
            </p:txBody>
          </p:sp>
          <p:sp>
            <p:nvSpPr>
              <p:cNvPr id="68" name="Freeform 306"/>
              <p:cNvSpPr>
                <a:spLocks/>
              </p:cNvSpPr>
              <p:nvPr/>
            </p:nvSpPr>
            <p:spPr bwMode="gray">
              <a:xfrm>
                <a:off x="3859" y="2530"/>
                <a:ext cx="161" cy="237"/>
              </a:xfrm>
              <a:custGeom>
                <a:avLst/>
                <a:gdLst/>
                <a:ahLst/>
                <a:cxnLst>
                  <a:cxn ang="0">
                    <a:pos x="128" y="0"/>
                  </a:cxn>
                  <a:cxn ang="0">
                    <a:pos x="128" y="13"/>
                  </a:cxn>
                  <a:cxn ang="0">
                    <a:pos x="138" y="23"/>
                  </a:cxn>
                  <a:cxn ang="0">
                    <a:pos x="235" y="97"/>
                  </a:cxn>
                  <a:cxn ang="0">
                    <a:pos x="239" y="120"/>
                  </a:cxn>
                  <a:cxn ang="0">
                    <a:pos x="239" y="209"/>
                  </a:cxn>
                  <a:cxn ang="0">
                    <a:pos x="236" y="216"/>
                  </a:cxn>
                  <a:cxn ang="0">
                    <a:pos x="218" y="231"/>
                  </a:cxn>
                  <a:cxn ang="0">
                    <a:pos x="213" y="241"/>
                  </a:cxn>
                  <a:cxn ang="0">
                    <a:pos x="196" y="306"/>
                  </a:cxn>
                  <a:cxn ang="0">
                    <a:pos x="115" y="349"/>
                  </a:cxn>
                  <a:cxn ang="0">
                    <a:pos x="40" y="297"/>
                  </a:cxn>
                  <a:cxn ang="0">
                    <a:pos x="28" y="240"/>
                  </a:cxn>
                  <a:cxn ang="0">
                    <a:pos x="24" y="231"/>
                  </a:cxn>
                  <a:cxn ang="0">
                    <a:pos x="4" y="214"/>
                  </a:cxn>
                  <a:cxn ang="0">
                    <a:pos x="1" y="208"/>
                  </a:cxn>
                  <a:cxn ang="0">
                    <a:pos x="2" y="108"/>
                  </a:cxn>
                  <a:cxn ang="0">
                    <a:pos x="71" y="12"/>
                  </a:cxn>
                  <a:cxn ang="0">
                    <a:pos x="125" y="0"/>
                  </a:cxn>
                  <a:cxn ang="0">
                    <a:pos x="128" y="0"/>
                  </a:cxn>
                </a:cxnLst>
                <a:rect l="0" t="0" r="r" b="b"/>
                <a:pathLst>
                  <a:path w="239" h="351">
                    <a:moveTo>
                      <a:pt x="128" y="0"/>
                    </a:moveTo>
                    <a:cubicBezTo>
                      <a:pt x="128" y="5"/>
                      <a:pt x="128" y="9"/>
                      <a:pt x="128" y="13"/>
                    </a:cubicBezTo>
                    <a:cubicBezTo>
                      <a:pt x="128" y="21"/>
                      <a:pt x="130" y="23"/>
                      <a:pt x="138" y="23"/>
                    </a:cubicBezTo>
                    <a:cubicBezTo>
                      <a:pt x="182" y="24"/>
                      <a:pt x="223" y="54"/>
                      <a:pt x="235" y="97"/>
                    </a:cubicBezTo>
                    <a:cubicBezTo>
                      <a:pt x="237" y="104"/>
                      <a:pt x="239" y="112"/>
                      <a:pt x="239" y="120"/>
                    </a:cubicBezTo>
                    <a:cubicBezTo>
                      <a:pt x="239" y="149"/>
                      <a:pt x="239" y="179"/>
                      <a:pt x="239" y="209"/>
                    </a:cubicBezTo>
                    <a:cubicBezTo>
                      <a:pt x="239" y="212"/>
                      <a:pt x="238" y="214"/>
                      <a:pt x="236" y="216"/>
                    </a:cubicBezTo>
                    <a:cubicBezTo>
                      <a:pt x="230" y="221"/>
                      <a:pt x="224" y="226"/>
                      <a:pt x="218" y="231"/>
                    </a:cubicBezTo>
                    <a:cubicBezTo>
                      <a:pt x="215" y="233"/>
                      <a:pt x="213" y="237"/>
                      <a:pt x="213" y="241"/>
                    </a:cubicBezTo>
                    <a:cubicBezTo>
                      <a:pt x="214" y="264"/>
                      <a:pt x="208" y="286"/>
                      <a:pt x="196" y="306"/>
                    </a:cubicBezTo>
                    <a:cubicBezTo>
                      <a:pt x="178" y="336"/>
                      <a:pt x="150" y="351"/>
                      <a:pt x="115" y="349"/>
                    </a:cubicBezTo>
                    <a:cubicBezTo>
                      <a:pt x="80" y="347"/>
                      <a:pt x="56" y="328"/>
                      <a:pt x="40" y="297"/>
                    </a:cubicBezTo>
                    <a:cubicBezTo>
                      <a:pt x="32" y="279"/>
                      <a:pt x="27" y="260"/>
                      <a:pt x="28" y="240"/>
                    </a:cubicBezTo>
                    <a:cubicBezTo>
                      <a:pt x="28" y="236"/>
                      <a:pt x="27" y="234"/>
                      <a:pt x="24" y="231"/>
                    </a:cubicBezTo>
                    <a:cubicBezTo>
                      <a:pt x="17" y="226"/>
                      <a:pt x="11" y="220"/>
                      <a:pt x="4" y="214"/>
                    </a:cubicBezTo>
                    <a:cubicBezTo>
                      <a:pt x="3" y="213"/>
                      <a:pt x="1" y="210"/>
                      <a:pt x="1" y="208"/>
                    </a:cubicBezTo>
                    <a:cubicBezTo>
                      <a:pt x="1" y="175"/>
                      <a:pt x="0" y="142"/>
                      <a:pt x="2" y="108"/>
                    </a:cubicBezTo>
                    <a:cubicBezTo>
                      <a:pt x="4" y="63"/>
                      <a:pt x="28" y="30"/>
                      <a:pt x="71" y="12"/>
                    </a:cubicBezTo>
                    <a:cubicBezTo>
                      <a:pt x="88" y="4"/>
                      <a:pt x="106" y="2"/>
                      <a:pt x="125" y="0"/>
                    </a:cubicBezTo>
                    <a:cubicBezTo>
                      <a:pt x="126" y="0"/>
                      <a:pt x="127" y="0"/>
                      <a:pt x="128" y="0"/>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fontAlgn="base">
                  <a:spcBef>
                    <a:spcPct val="0"/>
                  </a:spcBef>
                  <a:spcAft>
                    <a:spcPct val="0"/>
                  </a:spcAft>
                  <a:defRPr/>
                </a:pPr>
                <a:endParaRPr lang="en-US" dirty="0">
                  <a:solidFill>
                    <a:srgbClr val="5F5F5F"/>
                  </a:solidFill>
                  <a:latin typeface="Arial" charset="0"/>
                  <a:cs typeface="Arial" charset="0"/>
                </a:endParaRPr>
              </a:p>
            </p:txBody>
          </p:sp>
        </p:grpSp>
        <p:sp>
          <p:nvSpPr>
            <p:cNvPr id="2" name="Right Arrow 1"/>
            <p:cNvSpPr/>
            <p:nvPr/>
          </p:nvSpPr>
          <p:spPr>
            <a:xfrm>
              <a:off x="8338215" y="4919704"/>
              <a:ext cx="761634" cy="513840"/>
            </a:xfrm>
            <a:prstGeom prst="rightArrow">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fontAlgn="base">
                <a:lnSpc>
                  <a:spcPct val="90000"/>
                </a:lnSpc>
                <a:spcBef>
                  <a:spcPct val="0"/>
                </a:spcBef>
                <a:spcAft>
                  <a:spcPct val="0"/>
                </a:spcAft>
              </a:pPr>
              <a:endParaRPr lang="en-US" altLang="en-US">
                <a:solidFill>
                  <a:srgbClr val="FFFFFF"/>
                </a:solidFill>
                <a:latin typeface="Calibri" charset="0"/>
              </a:endParaRPr>
            </a:p>
          </p:txBody>
        </p:sp>
        <p:pic>
          <p:nvPicPr>
            <p:cNvPr id="81944" name="Picture 49"/>
            <p:cNvPicPr>
              <a:picLocks noChangeAspect="1"/>
            </p:cNvPicPr>
            <p:nvPr/>
          </p:nvPicPr>
          <p:blipFill>
            <a:blip r:embed="rId14">
              <a:extLst>
                <a:ext uri="{28A0092B-C50C-407E-A947-70E740481C1C}">
                  <a14:useLocalDpi xmlns:a14="http://schemas.microsoft.com/office/drawing/2010/main"/>
                </a:ext>
              </a:extLst>
            </a:blip>
            <a:srcRect/>
            <a:stretch>
              <a:fillRect/>
            </a:stretch>
          </p:blipFill>
          <p:spPr bwMode="auto">
            <a:xfrm>
              <a:off x="9418696" y="4665956"/>
              <a:ext cx="1305972" cy="102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 name="Picture 75"/>
          <p:cNvPicPr>
            <a:picLocks noChangeAspect="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433096" y="5312138"/>
            <a:ext cx="361543" cy="392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7"/>
          <p:cNvPicPr>
            <a:picLocks noChangeAspect="1"/>
          </p:cNvPicPr>
          <p:nvPr/>
        </p:nvPicPr>
        <p:blipFill>
          <a:blip r:embed="rId16" cstate="print">
            <a:extLst>
              <a:ext uri="{28A0092B-C50C-407E-A947-70E740481C1C}">
                <a14:useLocalDpi xmlns:a14="http://schemas.microsoft.com/office/drawing/2010/main"/>
              </a:ext>
            </a:extLst>
          </a:blip>
          <a:srcRect/>
          <a:stretch>
            <a:fillRect/>
          </a:stretch>
        </p:blipFill>
        <p:spPr bwMode="auto">
          <a:xfrm>
            <a:off x="2022256" y="2438400"/>
            <a:ext cx="640465" cy="539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36"/>
          <p:cNvPicPr>
            <a:picLocks noChangeAspect="1"/>
          </p:cNvPicPr>
          <p:nvPr/>
        </p:nvPicPr>
        <p:blipFill>
          <a:blip r:embed="rId17" cstate="screen">
            <a:extLst>
              <a:ext uri="{28A0092B-C50C-407E-A947-70E740481C1C}">
                <a14:useLocalDpi xmlns:a14="http://schemas.microsoft.com/office/drawing/2010/main"/>
              </a:ext>
            </a:extLst>
          </a:blip>
          <a:srcRect/>
          <a:stretch>
            <a:fillRect/>
          </a:stretch>
        </p:blipFill>
        <p:spPr bwMode="auto">
          <a:xfrm flipH="1">
            <a:off x="4114800" y="2362200"/>
            <a:ext cx="630204" cy="614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77"/>
          <p:cNvPicPr>
            <a:picLocks noChangeAspect="1"/>
          </p:cNvPicPr>
          <p:nvPr/>
        </p:nvPicPr>
        <p:blipFill>
          <a:blip r:embed="rId18"/>
          <a:stretch>
            <a:fillRect/>
          </a:stretch>
        </p:blipFill>
        <p:spPr>
          <a:xfrm>
            <a:off x="2514600" y="2975317"/>
            <a:ext cx="1839008" cy="395159"/>
          </a:xfrm>
          <a:prstGeom prst="rect">
            <a:avLst/>
          </a:prstGeom>
        </p:spPr>
      </p:pic>
      <p:pic>
        <p:nvPicPr>
          <p:cNvPr id="48" name="Picture 4" descr="C:\Users\rwarnick\AppData\Local\Temp\VMwareDnD\b6eeaecb\Database Tall.png"/>
          <p:cNvPicPr>
            <a:picLocks noChangeAspect="1" noChangeArrowheads="1"/>
          </p:cNvPicPr>
          <p:nvPr/>
        </p:nvPicPr>
        <p:blipFill>
          <a:blip r:embed="rId19"/>
          <a:srcRect/>
          <a:stretch>
            <a:fillRect/>
          </a:stretch>
        </p:blipFill>
        <p:spPr bwMode="auto">
          <a:xfrm>
            <a:off x="9779028" y="2215361"/>
            <a:ext cx="888972" cy="730885"/>
          </a:xfrm>
          <a:prstGeom prst="rect">
            <a:avLst/>
          </a:prstGeom>
          <a:noFill/>
          <a:ln w="9525">
            <a:noFill/>
            <a:miter lim="800000"/>
            <a:headEnd/>
            <a:tailEnd/>
          </a:ln>
        </p:spPr>
      </p:pic>
      <p:pic>
        <p:nvPicPr>
          <p:cNvPr id="49" name="Picture 18"/>
          <p:cNvPicPr>
            <a:picLocks noChangeAspect="1"/>
          </p:cNvPicPr>
          <p:nvPr/>
        </p:nvPicPr>
        <p:blipFill>
          <a:blip r:embed="rId20" cstate="print">
            <a:extLst>
              <a:ext uri="{28A0092B-C50C-407E-A947-70E740481C1C}">
                <a14:useLocalDpi xmlns:a14="http://schemas.microsoft.com/office/drawing/2010/main"/>
              </a:ext>
            </a:extLst>
          </a:blip>
          <a:srcRect/>
          <a:stretch>
            <a:fillRect/>
          </a:stretch>
        </p:blipFill>
        <p:spPr bwMode="auto">
          <a:xfrm>
            <a:off x="6648154" y="2168456"/>
            <a:ext cx="1720752" cy="73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ight Arrow 50"/>
          <p:cNvSpPr/>
          <p:nvPr/>
        </p:nvSpPr>
        <p:spPr bwMode="auto">
          <a:xfrm>
            <a:off x="8568576" y="2381250"/>
            <a:ext cx="762000" cy="514350"/>
          </a:xfrm>
          <a:prstGeom prst="rightArrow">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fontAlgn="base">
              <a:lnSpc>
                <a:spcPct val="90000"/>
              </a:lnSpc>
              <a:spcBef>
                <a:spcPct val="0"/>
              </a:spcBef>
              <a:spcAft>
                <a:spcPct val="0"/>
              </a:spcAft>
            </a:pPr>
            <a:endParaRPr lang="en-US" altLang="en-US">
              <a:solidFill>
                <a:srgbClr val="FFFFFF"/>
              </a:solidFill>
              <a:latin typeface="Calibri" charset="0"/>
            </a:endParaRPr>
          </a:p>
        </p:txBody>
      </p:sp>
    </p:spTree>
    <p:custDataLst>
      <p:tags r:id="rId1"/>
    </p:custDataLst>
    <p:extLst>
      <p:ext uri="{BB962C8B-B14F-4D97-AF65-F5344CB8AC3E}">
        <p14:creationId xmlns:p14="http://schemas.microsoft.com/office/powerpoint/2010/main" val="139139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smtClean="0"/>
              <a:t>Build</a:t>
            </a:r>
            <a:r>
              <a:rPr lang="en-US" dirty="0"/>
              <a:t>, Deploy, Operate – An Open, Standards Based, Cloud Neutral </a:t>
            </a:r>
            <a:r>
              <a:rPr lang="en-US" dirty="0" err="1"/>
              <a:t>AppDev</a:t>
            </a:r>
            <a:r>
              <a:rPr lang="en-US" dirty="0"/>
              <a:t> Platform</a:t>
            </a:r>
            <a:endParaRPr lang="en-GB" dirty="0"/>
          </a:p>
        </p:txBody>
      </p:sp>
      <p:sp>
        <p:nvSpPr>
          <p:cNvPr id="2" name="Title 1"/>
          <p:cNvSpPr>
            <a:spLocks noGrp="1"/>
          </p:cNvSpPr>
          <p:nvPr>
            <p:ph type="title"/>
          </p:nvPr>
        </p:nvSpPr>
        <p:spPr/>
        <p:txBody>
          <a:bodyPr/>
          <a:lstStyle/>
          <a:p>
            <a:r>
              <a:rPr lang="en-US" dirty="0"/>
              <a:t>Vision: An End-to-End Container Native </a:t>
            </a:r>
            <a:r>
              <a:rPr lang="en-US" dirty="0" smtClean="0"/>
              <a:t>Suite</a:t>
            </a:r>
            <a:endParaRPr lang="en-US" sz="2400" dirty="0"/>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3401" y="1676400"/>
            <a:ext cx="10818812" cy="4273822"/>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lang="en-GB" smtClean="0"/>
              <a:t>18</a:t>
            </a:fld>
            <a:endParaRPr lang="en-GB"/>
          </a:p>
        </p:txBody>
      </p:sp>
    </p:spTree>
    <p:custDataLst>
      <p:tags r:id="rId1"/>
    </p:custDataLst>
    <p:extLst>
      <p:ext uri="{BB962C8B-B14F-4D97-AF65-F5344CB8AC3E}">
        <p14:creationId xmlns:p14="http://schemas.microsoft.com/office/powerpoint/2010/main" val="15347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7521022" y="1727196"/>
            <a:ext cx="3676131" cy="4419600"/>
          </a:xfrm>
          <a:prstGeom prst="rect">
            <a:avLst/>
          </a:prstGeom>
          <a:solidFill>
            <a:schemeClr val="accent2">
              <a:lumMod val="60000"/>
              <a:lumOff val="40000"/>
            </a:schemeClr>
          </a:solid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eaLnBrk="0" fontAlgn="base" hangingPunct="0">
              <a:lnSpc>
                <a:spcPct val="90000"/>
              </a:lnSpc>
              <a:spcBef>
                <a:spcPct val="0"/>
              </a:spcBef>
              <a:spcAft>
                <a:spcPct val="0"/>
              </a:spcAft>
            </a:pPr>
            <a:r>
              <a:rPr lang="en-US" sz="2400" b="1" dirty="0">
                <a:solidFill>
                  <a:srgbClr val="374A58"/>
                </a:solidFill>
                <a:latin typeface="Calibri"/>
              </a:rPr>
              <a:t>Customer Managed</a:t>
            </a:r>
          </a:p>
        </p:txBody>
      </p:sp>
      <p:sp>
        <p:nvSpPr>
          <p:cNvPr id="10" name="Rectangle 9"/>
          <p:cNvSpPr>
            <a:spLocks/>
          </p:cNvSpPr>
          <p:nvPr/>
        </p:nvSpPr>
        <p:spPr>
          <a:xfrm>
            <a:off x="762001" y="1727196"/>
            <a:ext cx="6759021" cy="4419600"/>
          </a:xfrm>
          <a:prstGeom prst="rect">
            <a:avLst/>
          </a:prstGeom>
          <a:solidFill>
            <a:schemeClr val="tx1">
              <a:lumMod val="20000"/>
              <a:lumOff val="80000"/>
            </a:schemeClr>
          </a:solid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eaLnBrk="0" fontAlgn="base" hangingPunct="0">
              <a:lnSpc>
                <a:spcPct val="90000"/>
              </a:lnSpc>
              <a:spcBef>
                <a:spcPct val="0"/>
              </a:spcBef>
              <a:spcAft>
                <a:spcPct val="0"/>
              </a:spcAft>
            </a:pPr>
            <a:r>
              <a:rPr lang="en-US" sz="2400" b="1" dirty="0">
                <a:solidFill>
                  <a:srgbClr val="374A58"/>
                </a:solidFill>
                <a:latin typeface="Calibri"/>
              </a:rPr>
              <a:t>Oracle Managed</a:t>
            </a:r>
          </a:p>
        </p:txBody>
      </p:sp>
      <p:sp>
        <p:nvSpPr>
          <p:cNvPr id="37" name="Slide Number Placeholder 3">
            <a:extLst>
              <a:ext uri="{FF2B5EF4-FFF2-40B4-BE49-F238E27FC236}">
                <a16:creationId xmlns:a16="http://schemas.microsoft.com/office/drawing/2014/main" id="{EA1B97C0-2537-4F36-A3E1-AA7D52D350BC}"/>
              </a:ext>
            </a:extLst>
          </p:cNvPr>
          <p:cNvSpPr>
            <a:spLocks noGrp="1"/>
          </p:cNvSpPr>
          <p:nvPr>
            <p:ph type="sldNum" sz="quarter" idx="12"/>
          </p:nvPr>
        </p:nvSpPr>
        <p:spPr/>
        <p:txBody>
          <a:bodyPr/>
          <a:lstStyle/>
          <a:p>
            <a:fld id="{C51EAA63-D034-42AE-91FA-B13B9518C7BE}" type="slidenum">
              <a:rPr lang="en-US">
                <a:solidFill>
                  <a:srgbClr val="58595B"/>
                </a:solidFill>
                <a:latin typeface="Calibri"/>
              </a:rPr>
              <a:pPr/>
              <a:t>19</a:t>
            </a:fld>
            <a:endParaRPr lang="en-US" dirty="0">
              <a:solidFill>
                <a:srgbClr val="58595B"/>
              </a:solidFill>
              <a:latin typeface="Calibri"/>
            </a:endParaRPr>
          </a:p>
        </p:txBody>
      </p:sp>
      <p:sp>
        <p:nvSpPr>
          <p:cNvPr id="8" name="Text Placeholder 7"/>
          <p:cNvSpPr>
            <a:spLocks noGrp="1"/>
          </p:cNvSpPr>
          <p:nvPr>
            <p:ph type="body" sz="quarter" idx="13"/>
          </p:nvPr>
        </p:nvSpPr>
        <p:spPr/>
        <p:txBody>
          <a:bodyPr/>
          <a:lstStyle/>
          <a:p>
            <a:r>
              <a:rPr lang="en-US" dirty="0"/>
              <a:t>A Managed Kubernetes Service</a:t>
            </a:r>
            <a:endParaRPr lang="en-GB" dirty="0"/>
          </a:p>
        </p:txBody>
      </p:sp>
      <p:sp>
        <p:nvSpPr>
          <p:cNvPr id="2" name="Title 1"/>
          <p:cNvSpPr>
            <a:spLocks noGrp="1"/>
          </p:cNvSpPr>
          <p:nvPr>
            <p:ph type="title"/>
          </p:nvPr>
        </p:nvSpPr>
        <p:spPr/>
        <p:txBody>
          <a:bodyPr/>
          <a:lstStyle/>
          <a:p>
            <a:r>
              <a:rPr lang="en-US" dirty="0" smtClean="0"/>
              <a:t>Oracle Container Engine and Container Registry</a:t>
            </a:r>
            <a:endParaRPr lang="en-US" dirty="0"/>
          </a:p>
        </p:txBody>
      </p:sp>
      <p:sp>
        <p:nvSpPr>
          <p:cNvPr id="22" name="Rectangle 21"/>
          <p:cNvSpPr/>
          <p:nvPr/>
        </p:nvSpPr>
        <p:spPr>
          <a:xfrm>
            <a:off x="3925290" y="1899387"/>
            <a:ext cx="3313710" cy="2879640"/>
          </a:xfrm>
          <a:prstGeom prst="rect">
            <a:avLst/>
          </a:prstGeom>
          <a:solidFill>
            <a:schemeClr val="bg1"/>
          </a:solid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lnSpc>
                <a:spcPct val="90000"/>
              </a:lnSpc>
              <a:spcBef>
                <a:spcPct val="0"/>
              </a:spcBef>
              <a:spcAft>
                <a:spcPct val="0"/>
              </a:spcAft>
            </a:pPr>
            <a:r>
              <a:rPr lang="en-US" sz="2000" b="1" dirty="0">
                <a:solidFill>
                  <a:srgbClr val="5F5F5F"/>
                </a:solidFill>
                <a:latin typeface="Calibri"/>
              </a:rPr>
              <a:t>Container Engine – </a:t>
            </a:r>
          </a:p>
          <a:p>
            <a:pPr algn="ctr" eaLnBrk="0" fontAlgn="base" hangingPunct="0">
              <a:lnSpc>
                <a:spcPct val="90000"/>
              </a:lnSpc>
              <a:spcBef>
                <a:spcPct val="0"/>
              </a:spcBef>
              <a:spcAft>
                <a:spcPct val="0"/>
              </a:spcAft>
            </a:pPr>
            <a:r>
              <a:rPr lang="en-US" sz="2000" b="1" dirty="0">
                <a:solidFill>
                  <a:srgbClr val="5F5F5F"/>
                </a:solidFill>
                <a:latin typeface="Calibri"/>
              </a:rPr>
              <a:t>Managed Kubernetes</a:t>
            </a:r>
          </a:p>
          <a:p>
            <a:pPr algn="ctr" eaLnBrk="0" fontAlgn="base" hangingPunct="0">
              <a:lnSpc>
                <a:spcPct val="90000"/>
              </a:lnSpc>
              <a:spcBef>
                <a:spcPct val="0"/>
              </a:spcBef>
              <a:spcAft>
                <a:spcPct val="0"/>
              </a:spcAft>
            </a:pPr>
            <a:r>
              <a:rPr lang="en-US" sz="1600" b="1" dirty="0">
                <a:solidFill>
                  <a:srgbClr val="5F5F5F"/>
                </a:solidFill>
                <a:latin typeface="Calibri"/>
              </a:rPr>
              <a:t>“Clusters”</a:t>
            </a:r>
          </a:p>
          <a:p>
            <a:pPr algn="ctr" eaLnBrk="0" fontAlgn="base" hangingPunct="0">
              <a:lnSpc>
                <a:spcPct val="90000"/>
              </a:lnSpc>
              <a:spcBef>
                <a:spcPct val="0"/>
              </a:spcBef>
              <a:spcAft>
                <a:spcPct val="0"/>
              </a:spcAft>
            </a:pPr>
            <a:endParaRPr lang="en-US" sz="2000" b="1" dirty="0">
              <a:solidFill>
                <a:srgbClr val="5F5F5F"/>
              </a:solidFill>
              <a:latin typeface="Calibri"/>
            </a:endParaRPr>
          </a:p>
        </p:txBody>
      </p:sp>
      <p:sp>
        <p:nvSpPr>
          <p:cNvPr id="27" name="Rectangle 26"/>
          <p:cNvSpPr/>
          <p:nvPr/>
        </p:nvSpPr>
        <p:spPr>
          <a:xfrm>
            <a:off x="910152" y="1899388"/>
            <a:ext cx="2754930" cy="2879639"/>
          </a:xfrm>
          <a:prstGeom prst="rect">
            <a:avLst/>
          </a:prstGeom>
          <a:solidFill>
            <a:schemeClr val="bg1"/>
          </a:solid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lnSpc>
                <a:spcPct val="90000"/>
              </a:lnSpc>
              <a:spcBef>
                <a:spcPct val="0"/>
              </a:spcBef>
              <a:spcAft>
                <a:spcPct val="0"/>
              </a:spcAft>
            </a:pPr>
            <a:r>
              <a:rPr lang="en-US" sz="2000" b="1" dirty="0">
                <a:solidFill>
                  <a:srgbClr val="5F5F5F"/>
                </a:solidFill>
                <a:latin typeface="Calibri"/>
              </a:rPr>
              <a:t>Container Registry</a:t>
            </a:r>
          </a:p>
          <a:p>
            <a:pPr algn="ctr" eaLnBrk="0" fontAlgn="base" hangingPunct="0">
              <a:lnSpc>
                <a:spcPct val="90000"/>
              </a:lnSpc>
              <a:spcBef>
                <a:spcPct val="0"/>
              </a:spcBef>
              <a:spcAft>
                <a:spcPct val="0"/>
              </a:spcAft>
            </a:pPr>
            <a:r>
              <a:rPr lang="en-US" sz="1600" b="1" dirty="0">
                <a:solidFill>
                  <a:srgbClr val="5F5F5F"/>
                </a:solidFill>
                <a:latin typeface="Calibri"/>
              </a:rPr>
              <a:t>“Releases”</a:t>
            </a:r>
          </a:p>
          <a:p>
            <a:pPr algn="ctr" eaLnBrk="0" fontAlgn="base" hangingPunct="0">
              <a:lnSpc>
                <a:spcPct val="90000"/>
              </a:lnSpc>
              <a:spcBef>
                <a:spcPct val="0"/>
              </a:spcBef>
              <a:spcAft>
                <a:spcPct val="0"/>
              </a:spcAft>
            </a:pPr>
            <a:r>
              <a:rPr lang="en-US" sz="2000" b="1" dirty="0">
                <a:solidFill>
                  <a:srgbClr val="5F5F5F"/>
                </a:solidFill>
                <a:latin typeface="Calibri"/>
              </a:rPr>
              <a:t> </a:t>
            </a:r>
          </a:p>
        </p:txBody>
      </p:sp>
      <p:pic>
        <p:nvPicPr>
          <p:cNvPr id="31" name="Picture 3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5190" y="2830735"/>
            <a:ext cx="750782" cy="717935"/>
          </a:xfrm>
          <a:prstGeom prst="rect">
            <a:avLst/>
          </a:prstGeom>
        </p:spPr>
      </p:pic>
      <p:sp>
        <p:nvSpPr>
          <p:cNvPr id="32" name="Rectangle 31"/>
          <p:cNvSpPr/>
          <p:nvPr/>
        </p:nvSpPr>
        <p:spPr>
          <a:xfrm>
            <a:off x="4494939" y="2985681"/>
            <a:ext cx="2268190" cy="457200"/>
          </a:xfrm>
          <a:prstGeom prst="rect">
            <a:avLst/>
          </a:prstGeom>
          <a:solidFill>
            <a:schemeClr val="accent2">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1600" b="1" dirty="0">
                <a:solidFill>
                  <a:srgbClr val="FFFFFF"/>
                </a:solidFill>
                <a:latin typeface="Calibri"/>
              </a:rPr>
              <a:t>Cluster Management</a:t>
            </a:r>
          </a:p>
        </p:txBody>
      </p:sp>
      <p:sp>
        <p:nvSpPr>
          <p:cNvPr id="34" name="Rectangle 33"/>
          <p:cNvSpPr/>
          <p:nvPr/>
        </p:nvSpPr>
        <p:spPr>
          <a:xfrm>
            <a:off x="4494939" y="4066102"/>
            <a:ext cx="2268190" cy="457200"/>
          </a:xfrm>
          <a:prstGeom prst="rect">
            <a:avLst/>
          </a:prstGeom>
          <a:solidFill>
            <a:schemeClr val="accent2">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1600" b="1" dirty="0">
                <a:solidFill>
                  <a:srgbClr val="FFFFFF"/>
                </a:solidFill>
                <a:latin typeface="Calibri"/>
              </a:rPr>
              <a:t>K8S Dashboard</a:t>
            </a:r>
          </a:p>
        </p:txBody>
      </p:sp>
      <p:sp>
        <p:nvSpPr>
          <p:cNvPr id="74" name="Rectangle 73"/>
          <p:cNvSpPr/>
          <p:nvPr/>
        </p:nvSpPr>
        <p:spPr>
          <a:xfrm>
            <a:off x="910153" y="4891163"/>
            <a:ext cx="10138847" cy="638647"/>
          </a:xfrm>
          <a:prstGeom prst="rect">
            <a:avLst/>
          </a:prstGeom>
          <a:solidFill>
            <a:schemeClr val="bg1"/>
          </a:solid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293938" eaLnBrk="0" fontAlgn="base" hangingPunct="0">
              <a:lnSpc>
                <a:spcPct val="90000"/>
              </a:lnSpc>
              <a:spcBef>
                <a:spcPct val="0"/>
              </a:spcBef>
              <a:spcAft>
                <a:spcPct val="0"/>
              </a:spcAft>
            </a:pPr>
            <a:r>
              <a:rPr lang="en-US" sz="2400" dirty="0">
                <a:solidFill>
                  <a:srgbClr val="5F5F5F"/>
                </a:solidFill>
                <a:latin typeface="Calibri"/>
              </a:rPr>
              <a:t>Oracle Cloud Infrastructure</a:t>
            </a:r>
            <a:endParaRPr lang="en-US" sz="1600" dirty="0">
              <a:solidFill>
                <a:srgbClr val="5F5F5F"/>
              </a:solidFill>
              <a:latin typeface="Calibri"/>
            </a:endParaRPr>
          </a:p>
        </p:txBody>
      </p:sp>
      <p:pic>
        <p:nvPicPr>
          <p:cNvPr id="82" name="Picture 81"/>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76083" y="2813725"/>
            <a:ext cx="918315" cy="714346"/>
          </a:xfrm>
          <a:prstGeom prst="rect">
            <a:avLst/>
          </a:prstGeom>
        </p:spPr>
      </p:pic>
      <p:sp>
        <p:nvSpPr>
          <p:cNvPr id="104" name="Rectangle 103"/>
          <p:cNvSpPr/>
          <p:nvPr/>
        </p:nvSpPr>
        <p:spPr>
          <a:xfrm>
            <a:off x="1256643" y="3680122"/>
            <a:ext cx="2013852" cy="505076"/>
          </a:xfrm>
          <a:prstGeom prst="rect">
            <a:avLst/>
          </a:prstGeom>
          <a:solidFill>
            <a:schemeClr val="accent2">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1400" b="1" dirty="0">
                <a:solidFill>
                  <a:srgbClr val="FFFFFF"/>
                </a:solidFill>
                <a:latin typeface="Calibri"/>
              </a:rPr>
              <a:t>Encryption for Data in Transit (SSL) and at Rest</a:t>
            </a:r>
          </a:p>
        </p:txBody>
      </p:sp>
      <p:sp>
        <p:nvSpPr>
          <p:cNvPr id="98" name="Rectangle 97"/>
          <p:cNvSpPr/>
          <p:nvPr/>
        </p:nvSpPr>
        <p:spPr>
          <a:xfrm>
            <a:off x="7811338" y="3236917"/>
            <a:ext cx="3002430" cy="432749"/>
          </a:xfrm>
          <a:prstGeom prst="rect">
            <a:avLst/>
          </a:prstGeom>
          <a:solidFill>
            <a:schemeClr val="accent2">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1600" b="1" dirty="0">
                <a:solidFill>
                  <a:srgbClr val="FFFFFF"/>
                </a:solidFill>
                <a:latin typeface="Calibri"/>
              </a:rPr>
              <a:t>VM based Clusters and Nodes</a:t>
            </a:r>
          </a:p>
        </p:txBody>
      </p:sp>
      <p:sp>
        <p:nvSpPr>
          <p:cNvPr id="103" name="Rectangle 102"/>
          <p:cNvSpPr/>
          <p:nvPr/>
        </p:nvSpPr>
        <p:spPr>
          <a:xfrm>
            <a:off x="7804251" y="3756248"/>
            <a:ext cx="3009152" cy="432749"/>
          </a:xfrm>
          <a:prstGeom prst="rect">
            <a:avLst/>
          </a:prstGeom>
          <a:solidFill>
            <a:schemeClr val="accent2">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1600" b="1" dirty="0">
                <a:solidFill>
                  <a:srgbClr val="FFFFFF"/>
                </a:solidFill>
                <a:latin typeface="Calibri"/>
              </a:rPr>
              <a:t>Bare Metal Clusters and Nodes</a:t>
            </a:r>
          </a:p>
        </p:txBody>
      </p:sp>
      <p:grpSp>
        <p:nvGrpSpPr>
          <p:cNvPr id="3" name="Group 2"/>
          <p:cNvGrpSpPr/>
          <p:nvPr/>
        </p:nvGrpSpPr>
        <p:grpSpPr>
          <a:xfrm>
            <a:off x="6997242" y="4959029"/>
            <a:ext cx="2947882" cy="500095"/>
            <a:chOff x="7936505" y="4247952"/>
            <a:chExt cx="2947882" cy="500095"/>
          </a:xfrm>
        </p:grpSpPr>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936505" y="4289400"/>
              <a:ext cx="360678" cy="417198"/>
            </a:xfrm>
            <a:prstGeom prst="rect">
              <a:avLst/>
            </a:prstGeom>
          </p:spPr>
        </p:pic>
        <p:pic>
          <p:nvPicPr>
            <p:cNvPr id="14" name="Picture 13"/>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0039964" y="4247952"/>
              <a:ext cx="844423" cy="500095"/>
            </a:xfrm>
            <a:prstGeom prst="rect">
              <a:avLst/>
            </a:prstGeom>
          </p:spPr>
        </p:pic>
        <p:pic>
          <p:nvPicPr>
            <p:cNvPr id="15" name="Picture 14"/>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9916263" y="4316167"/>
              <a:ext cx="390067" cy="363664"/>
            </a:xfrm>
            <a:prstGeom prst="rect">
              <a:avLst/>
            </a:prstGeom>
          </p:spPr>
        </p:pic>
        <p:pic>
          <p:nvPicPr>
            <p:cNvPr id="16" name="Picture 15"/>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8608437" y="4331222"/>
              <a:ext cx="333554" cy="333555"/>
            </a:xfrm>
            <a:prstGeom prst="rect">
              <a:avLst/>
            </a:prstGeom>
          </p:spPr>
        </p:pic>
        <p:pic>
          <p:nvPicPr>
            <p:cNvPr id="17" name="Picture 16"/>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9233525" y="4278119"/>
              <a:ext cx="411169" cy="439761"/>
            </a:xfrm>
            <a:prstGeom prst="rect">
              <a:avLst/>
            </a:prstGeom>
          </p:spPr>
        </p:pic>
      </p:grpSp>
      <p:sp>
        <p:nvSpPr>
          <p:cNvPr id="116" name="Rectangle 115"/>
          <p:cNvSpPr/>
          <p:nvPr/>
        </p:nvSpPr>
        <p:spPr>
          <a:xfrm>
            <a:off x="8224991" y="1952613"/>
            <a:ext cx="2268190" cy="457200"/>
          </a:xfrm>
          <a:prstGeom prst="rect">
            <a:avLst/>
          </a:prstGeom>
          <a:no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2000" b="1" dirty="0">
                <a:solidFill>
                  <a:srgbClr val="5F5F5F"/>
                </a:solidFill>
                <a:latin typeface="Calibri"/>
              </a:rPr>
              <a:t>Customer’s OCI Account/Tenancy</a:t>
            </a:r>
          </a:p>
        </p:txBody>
      </p:sp>
      <p:sp>
        <p:nvSpPr>
          <p:cNvPr id="33" name="Rectangle 32"/>
          <p:cNvSpPr/>
          <p:nvPr/>
        </p:nvSpPr>
        <p:spPr>
          <a:xfrm>
            <a:off x="4494939" y="3520680"/>
            <a:ext cx="2268190" cy="457200"/>
          </a:xfrm>
          <a:prstGeom prst="rect">
            <a:avLst/>
          </a:prstGeom>
          <a:solidFill>
            <a:schemeClr val="accent2">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1600" b="1" dirty="0">
                <a:solidFill>
                  <a:srgbClr val="FFFFFF"/>
                </a:solidFill>
                <a:latin typeface="Calibri"/>
              </a:rPr>
              <a:t>HA Masters and </a:t>
            </a:r>
            <a:r>
              <a:rPr lang="en-US" sz="1600" b="1" dirty="0" err="1">
                <a:solidFill>
                  <a:srgbClr val="FFFFFF"/>
                </a:solidFill>
                <a:latin typeface="Calibri"/>
              </a:rPr>
              <a:t>etcd</a:t>
            </a:r>
            <a:endParaRPr lang="en-US" sz="1600" b="1" dirty="0">
              <a:solidFill>
                <a:srgbClr val="FFFFFF"/>
              </a:solidFill>
              <a:latin typeface="Calibri"/>
            </a:endParaRPr>
          </a:p>
        </p:txBody>
      </p:sp>
      <p:pic>
        <p:nvPicPr>
          <p:cNvPr id="35" name="Shape 1146"/>
          <p:cNvPicPr preferRelativeResize="0"/>
          <p:nvPr/>
        </p:nvPicPr>
        <p:blipFill>
          <a:blip r:embed="rId11" cstate="email">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6798016" y="1952643"/>
            <a:ext cx="398452" cy="412043"/>
          </a:xfrm>
          <a:prstGeom prst="rect">
            <a:avLst/>
          </a:prstGeom>
          <a:noFill/>
          <a:ln>
            <a:noFill/>
          </a:ln>
        </p:spPr>
      </p:pic>
      <p:pic>
        <p:nvPicPr>
          <p:cNvPr id="36" name="Shape 1146"/>
          <p:cNvPicPr preferRelativeResize="0"/>
          <p:nvPr/>
        </p:nvPicPr>
        <p:blipFill>
          <a:blip r:embed="rId11" cstate="email">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10733089" y="1952643"/>
            <a:ext cx="398452" cy="412043"/>
          </a:xfrm>
          <a:prstGeom prst="rect">
            <a:avLst/>
          </a:prstGeom>
          <a:noFill/>
          <a:ln>
            <a:noFill/>
          </a:ln>
        </p:spPr>
      </p:pic>
      <p:sp>
        <p:nvSpPr>
          <p:cNvPr id="4" name="Rectangle 3"/>
          <p:cNvSpPr/>
          <p:nvPr/>
        </p:nvSpPr>
        <p:spPr bwMode="gray">
          <a:xfrm>
            <a:off x="4355875" y="2886295"/>
            <a:ext cx="6574971" cy="1743757"/>
          </a:xfrm>
          <a:prstGeom prst="rect">
            <a:avLst/>
          </a:prstGeom>
          <a:noFill/>
          <a:ln w="31750">
            <a:solidFill>
              <a:schemeClr val="accent2">
                <a:lumMod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dirty="0">
              <a:solidFill>
                <a:srgbClr val="FFFFFF"/>
              </a:solidFill>
              <a:latin typeface="Calibri"/>
            </a:endParaRPr>
          </a:p>
        </p:txBody>
      </p:sp>
      <p:pic>
        <p:nvPicPr>
          <p:cNvPr id="29" name="Picture 28" descr="/Users/bquillin/Documents/Oracle/Logo/certified_kubernetes_color.png">
            <a:extLst>
              <a:ext uri="{FF2B5EF4-FFF2-40B4-BE49-F238E27FC236}">
                <a16:creationId xmlns:a16="http://schemas.microsoft.com/office/drawing/2014/main" id="{9718D007-930D-4E22-B729-24BE7121E866}"/>
              </a:ext>
            </a:extLst>
          </p:cNvPr>
          <p:cNvPicPr/>
          <p:nvPr/>
        </p:nvPicPr>
        <p:blipFill>
          <a:blip r:embed="rId12" cstate="email">
            <a:extLst>
              <a:ext uri="{28A0092B-C50C-407E-A947-70E740481C1C}">
                <a14:useLocalDpi xmlns:a14="http://schemas.microsoft.com/office/drawing/2010/main"/>
              </a:ext>
            </a:extLst>
          </a:blip>
          <a:srcRect/>
          <a:stretch>
            <a:fillRect/>
          </a:stretch>
        </p:blipFill>
        <p:spPr bwMode="auto">
          <a:xfrm>
            <a:off x="11197152" y="272469"/>
            <a:ext cx="692988" cy="941918"/>
          </a:xfrm>
          <a:prstGeom prst="rect">
            <a:avLst/>
          </a:prstGeom>
          <a:noFill/>
          <a:ln>
            <a:noFill/>
          </a:ln>
        </p:spPr>
      </p:pic>
    </p:spTree>
    <p:custDataLst>
      <p:tags r:id="rId1"/>
    </p:custDataLst>
    <p:extLst>
      <p:ext uri="{BB962C8B-B14F-4D97-AF65-F5344CB8AC3E}">
        <p14:creationId xmlns:p14="http://schemas.microsoft.com/office/powerpoint/2010/main" val="271062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Shop and its Departments (</a:t>
            </a:r>
            <a:r>
              <a:rPr lang="en-US" dirty="0" err="1" smtClean="0"/>
              <a:t>microservices</a:t>
            </a:r>
            <a:r>
              <a:rPr lang="en-US" dirty="0" smtClean="0"/>
              <a:t>)</a:t>
            </a:r>
            <a:endParaRPr lang="nl-NL" dirty="0"/>
          </a:p>
        </p:txBody>
      </p:sp>
      <p:sp>
        <p:nvSpPr>
          <p:cNvPr id="4" name="Rounded Rectangle 3"/>
          <p:cNvSpPr/>
          <p:nvPr/>
        </p:nvSpPr>
        <p:spPr>
          <a:xfrm>
            <a:off x="4419601" y="2899955"/>
            <a:ext cx="1802674" cy="1036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Order</a:t>
            </a:r>
            <a:endParaRPr lang="nl-NL" dirty="0"/>
          </a:p>
        </p:txBody>
      </p:sp>
      <p:sp>
        <p:nvSpPr>
          <p:cNvPr id="5" name="Rounded Rectangle 4"/>
          <p:cNvSpPr/>
          <p:nvPr/>
        </p:nvSpPr>
        <p:spPr>
          <a:xfrm>
            <a:off x="1937657" y="2899955"/>
            <a:ext cx="1802674" cy="143691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 Catalog</a:t>
            </a:r>
          </a:p>
          <a:p>
            <a:pPr algn="ctr"/>
            <a:r>
              <a:rPr lang="en-US" dirty="0" smtClean="0"/>
              <a:t>including</a:t>
            </a:r>
          </a:p>
          <a:p>
            <a:pPr algn="ctr"/>
            <a:r>
              <a:rPr lang="en-US" dirty="0" smtClean="0"/>
              <a:t>Pricing &amp; Discounts</a:t>
            </a:r>
            <a:endParaRPr lang="nl-NL" dirty="0"/>
          </a:p>
        </p:txBody>
      </p:sp>
      <p:sp>
        <p:nvSpPr>
          <p:cNvPr id="6" name="Rounded Rectangle 5"/>
          <p:cNvSpPr/>
          <p:nvPr/>
        </p:nvSpPr>
        <p:spPr>
          <a:xfrm>
            <a:off x="4419601" y="4521655"/>
            <a:ext cx="1802674" cy="103632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Logistics (Warehouse, Stock, Shipping)</a:t>
            </a:r>
            <a:endParaRPr lang="nl-NL" dirty="0"/>
          </a:p>
        </p:txBody>
      </p:sp>
      <p:sp>
        <p:nvSpPr>
          <p:cNvPr id="7" name="Rounded Rectangle 6"/>
          <p:cNvSpPr/>
          <p:nvPr/>
        </p:nvSpPr>
        <p:spPr>
          <a:xfrm>
            <a:off x="4123508" y="1464911"/>
            <a:ext cx="4802777" cy="553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Shop</a:t>
            </a:r>
            <a:endParaRPr lang="nl-NL" dirty="0"/>
          </a:p>
        </p:txBody>
      </p:sp>
      <p:sp>
        <p:nvSpPr>
          <p:cNvPr id="8" name="Rounded Rectangle 7"/>
          <p:cNvSpPr/>
          <p:nvPr/>
        </p:nvSpPr>
        <p:spPr>
          <a:xfrm>
            <a:off x="6901545" y="2899955"/>
            <a:ext cx="1802674" cy="10363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Customers</a:t>
            </a:r>
            <a:endParaRPr lang="nl-NL" dirty="0"/>
          </a:p>
        </p:txBody>
      </p:sp>
      <p:sp>
        <p:nvSpPr>
          <p:cNvPr id="9" name="Rounded Rectangle 8"/>
          <p:cNvSpPr/>
          <p:nvPr/>
        </p:nvSpPr>
        <p:spPr>
          <a:xfrm>
            <a:off x="9222378" y="2899955"/>
            <a:ext cx="1802674" cy="103632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Loyalty Program</a:t>
            </a:r>
            <a:endParaRPr lang="nl-NL" dirty="0"/>
          </a:p>
        </p:txBody>
      </p:sp>
      <p:sp>
        <p:nvSpPr>
          <p:cNvPr id="12" name="Rounded Rectangle 11"/>
          <p:cNvSpPr/>
          <p:nvPr/>
        </p:nvSpPr>
        <p:spPr>
          <a:xfrm>
            <a:off x="9222378" y="4521655"/>
            <a:ext cx="1802674" cy="103632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Billing, Invoicing &amp; Collection</a:t>
            </a:r>
            <a:endParaRPr lang="nl-NL" dirty="0"/>
          </a:p>
        </p:txBody>
      </p:sp>
      <p:sp>
        <p:nvSpPr>
          <p:cNvPr id="3" name="Folded Corner 2"/>
          <p:cNvSpPr/>
          <p:nvPr/>
        </p:nvSpPr>
        <p:spPr>
          <a:xfrm>
            <a:off x="5564776" y="2711161"/>
            <a:ext cx="960120"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lumMod val="75000"/>
                  </a:schemeClr>
                </a:solidFill>
              </a:rPr>
              <a:t>Luis</a:t>
            </a:r>
            <a:endParaRPr lang="nl-NL" dirty="0">
              <a:solidFill>
                <a:schemeClr val="accent1">
                  <a:lumMod val="75000"/>
                </a:schemeClr>
              </a:solidFill>
            </a:endParaRPr>
          </a:p>
        </p:txBody>
      </p:sp>
      <p:sp>
        <p:nvSpPr>
          <p:cNvPr id="13" name="Folded Corner 12"/>
          <p:cNvSpPr/>
          <p:nvPr/>
        </p:nvSpPr>
        <p:spPr>
          <a:xfrm>
            <a:off x="10387152" y="2711161"/>
            <a:ext cx="960120"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lumMod val="75000"/>
                  </a:schemeClr>
                </a:solidFill>
              </a:rPr>
              <a:t>Jose</a:t>
            </a:r>
            <a:endParaRPr lang="nl-NL" dirty="0">
              <a:solidFill>
                <a:schemeClr val="accent1">
                  <a:lumMod val="75000"/>
                </a:schemeClr>
              </a:solidFill>
            </a:endParaRPr>
          </a:p>
        </p:txBody>
      </p:sp>
      <p:sp>
        <p:nvSpPr>
          <p:cNvPr id="14" name="Folded Corner 13"/>
          <p:cNvSpPr/>
          <p:nvPr/>
        </p:nvSpPr>
        <p:spPr>
          <a:xfrm>
            <a:off x="1561008" y="2643981"/>
            <a:ext cx="960120"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lumMod val="75000"/>
                  </a:schemeClr>
                </a:solidFill>
              </a:rPr>
              <a:t>Guido</a:t>
            </a:r>
            <a:endParaRPr lang="nl-NL" dirty="0">
              <a:solidFill>
                <a:schemeClr val="accent1">
                  <a:lumMod val="75000"/>
                </a:schemeClr>
              </a:solidFill>
            </a:endParaRPr>
          </a:p>
        </p:txBody>
      </p:sp>
      <p:sp>
        <p:nvSpPr>
          <p:cNvPr id="15" name="Folded Corner 14"/>
          <p:cNvSpPr/>
          <p:nvPr/>
        </p:nvSpPr>
        <p:spPr>
          <a:xfrm>
            <a:off x="10387152" y="4336869"/>
            <a:ext cx="960120"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lumMod val="75000"/>
                  </a:schemeClr>
                </a:solidFill>
              </a:rPr>
              <a:t>Sven</a:t>
            </a:r>
            <a:endParaRPr lang="nl-NL" dirty="0">
              <a:solidFill>
                <a:schemeClr val="accent1">
                  <a:lumMod val="75000"/>
                </a:schemeClr>
              </a:solidFill>
            </a:endParaRPr>
          </a:p>
        </p:txBody>
      </p:sp>
      <p:sp>
        <p:nvSpPr>
          <p:cNvPr id="16" name="Folded Corner 15"/>
          <p:cNvSpPr/>
          <p:nvPr/>
        </p:nvSpPr>
        <p:spPr>
          <a:xfrm>
            <a:off x="7805057" y="2711161"/>
            <a:ext cx="1131027"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accent1">
                    <a:lumMod val="75000"/>
                  </a:schemeClr>
                </a:solidFill>
              </a:rPr>
              <a:t>Lonneke</a:t>
            </a:r>
            <a:endParaRPr lang="nl-NL" dirty="0">
              <a:solidFill>
                <a:schemeClr val="accent1">
                  <a:lumMod val="75000"/>
                </a:schemeClr>
              </a:solidFill>
            </a:endParaRPr>
          </a:p>
        </p:txBody>
      </p:sp>
      <p:sp>
        <p:nvSpPr>
          <p:cNvPr id="17" name="Folded Corner 16"/>
          <p:cNvSpPr/>
          <p:nvPr/>
        </p:nvSpPr>
        <p:spPr>
          <a:xfrm>
            <a:off x="5521234" y="4152449"/>
            <a:ext cx="960120"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lumMod val="75000"/>
                  </a:schemeClr>
                </a:solidFill>
              </a:rPr>
              <a:t>Lucas</a:t>
            </a:r>
            <a:endParaRPr lang="nl-NL" dirty="0">
              <a:solidFill>
                <a:schemeClr val="accent1">
                  <a:lumMod val="75000"/>
                </a:schemeClr>
              </a:solidFill>
            </a:endParaRPr>
          </a:p>
        </p:txBody>
      </p:sp>
      <p:sp>
        <p:nvSpPr>
          <p:cNvPr id="18" name="Folded Corner 17"/>
          <p:cNvSpPr/>
          <p:nvPr/>
        </p:nvSpPr>
        <p:spPr>
          <a:xfrm>
            <a:off x="8456024" y="1343724"/>
            <a:ext cx="960120"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lumMod val="75000"/>
                  </a:schemeClr>
                </a:solidFill>
              </a:rPr>
              <a:t>Lucas</a:t>
            </a:r>
            <a:endParaRPr lang="nl-NL" dirty="0">
              <a:solidFill>
                <a:schemeClr val="accent1">
                  <a:lumMod val="75000"/>
                </a:schemeClr>
              </a:solidFill>
            </a:endParaRPr>
          </a:p>
        </p:txBody>
      </p:sp>
    </p:spTree>
    <p:extLst>
      <p:ext uri="{BB962C8B-B14F-4D97-AF65-F5344CB8AC3E}">
        <p14:creationId xmlns:p14="http://schemas.microsoft.com/office/powerpoint/2010/main" val="4180297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Oracle Container Native </a:t>
            </a:r>
            <a:r>
              <a:rPr lang="en-US" dirty="0" err="1" smtClean="0"/>
              <a:t>Microservices</a:t>
            </a:r>
            <a:endParaRPr lang="en-US" dirty="0"/>
          </a:p>
        </p:txBody>
      </p:sp>
      <p:sp>
        <p:nvSpPr>
          <p:cNvPr id="2" name="Content Placeholder 1"/>
          <p:cNvSpPr>
            <a:spLocks noGrp="1"/>
          </p:cNvSpPr>
          <p:nvPr>
            <p:ph idx="1"/>
          </p:nvPr>
        </p:nvSpPr>
        <p:spPr/>
        <p:txBody>
          <a:bodyPr/>
          <a:lstStyle/>
          <a:p>
            <a:r>
              <a:rPr lang="en-US" sz="2000" dirty="0"/>
              <a:t>Pre-integrated, Curated Platform</a:t>
            </a:r>
          </a:p>
          <a:p>
            <a:pPr lvl="1"/>
            <a:r>
              <a:rPr lang="en-US" sz="1800" dirty="0"/>
              <a:t>Open Source, Cloud Native Computing Foundation stack using </a:t>
            </a:r>
            <a:r>
              <a:rPr lang="en-US" sz="1800" dirty="0" err="1"/>
              <a:t>Istio</a:t>
            </a:r>
            <a:r>
              <a:rPr lang="en-US" sz="1800" dirty="0"/>
              <a:t> </a:t>
            </a:r>
          </a:p>
          <a:p>
            <a:r>
              <a:rPr lang="en-US" sz="2000" dirty="0"/>
              <a:t>Developer Friendly</a:t>
            </a:r>
          </a:p>
          <a:p>
            <a:pPr lvl="1"/>
            <a:r>
              <a:rPr lang="en-US" sz="1800" dirty="0"/>
              <a:t>Opinionated but Open;  API first platform</a:t>
            </a:r>
          </a:p>
          <a:p>
            <a:r>
              <a:rPr lang="en-US" sz="2000" dirty="0"/>
              <a:t> Enterprise Class</a:t>
            </a:r>
          </a:p>
          <a:p>
            <a:pPr lvl="1"/>
            <a:r>
              <a:rPr lang="en-US" sz="1800" dirty="0"/>
              <a:t> Built on Kubernetes with Service Mesh, Service Broker and API Registry; Ops Built In</a:t>
            </a:r>
            <a:endParaRPr lang="en-GB" sz="2000" dirty="0"/>
          </a:p>
        </p:txBody>
      </p:sp>
      <p:sp>
        <p:nvSpPr>
          <p:cNvPr id="9" name="Text Placeholder 8"/>
          <p:cNvSpPr>
            <a:spLocks noGrp="1"/>
          </p:cNvSpPr>
          <p:nvPr>
            <p:ph type="body" sz="quarter" idx="13"/>
          </p:nvPr>
        </p:nvSpPr>
        <p:spPr/>
        <p:txBody>
          <a:bodyPr/>
          <a:lstStyle/>
          <a:p>
            <a:r>
              <a:rPr lang="en-US" sz="2000" dirty="0"/>
              <a:t>An open (CNCF and </a:t>
            </a:r>
            <a:r>
              <a:rPr lang="en-US" sz="2000" dirty="0" err="1"/>
              <a:t>Istio</a:t>
            </a:r>
            <a:r>
              <a:rPr lang="en-US" sz="2000" dirty="0"/>
              <a:t> based), cloud neutral, platform makes it easy to develop </a:t>
            </a:r>
            <a:r>
              <a:rPr lang="en-US" sz="2000" dirty="0" err="1"/>
              <a:t>microservices</a:t>
            </a:r>
            <a:r>
              <a:rPr lang="en-US" sz="2000" dirty="0"/>
              <a:t> applications</a:t>
            </a:r>
            <a:endParaRPr lang="en-US" sz="2133" dirty="0"/>
          </a:p>
        </p:txBody>
      </p:sp>
      <p:sp>
        <p:nvSpPr>
          <p:cNvPr id="15" name="Rounded Rectangle 14"/>
          <p:cNvSpPr/>
          <p:nvPr/>
        </p:nvSpPr>
        <p:spPr>
          <a:xfrm>
            <a:off x="7943605" y="4863399"/>
            <a:ext cx="1124194" cy="3886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0" rIns="121888" bIns="60944"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1200" b="1" dirty="0">
                <a:solidFill>
                  <a:srgbClr val="5F5F5F"/>
                </a:solidFill>
              </a:rPr>
              <a:t>Service Broker</a:t>
            </a:r>
          </a:p>
        </p:txBody>
      </p:sp>
      <p:sp>
        <p:nvSpPr>
          <p:cNvPr id="16" name="Rectangle 15"/>
          <p:cNvSpPr/>
          <p:nvPr/>
        </p:nvSpPr>
        <p:spPr>
          <a:xfrm>
            <a:off x="7924801" y="5745217"/>
            <a:ext cx="3139001" cy="523220"/>
          </a:xfrm>
          <a:prstGeom prst="rect">
            <a:avLst/>
          </a:prstGeom>
        </p:spPr>
        <p:txBody>
          <a:bodyPr wrap="none">
            <a:spAutoFit/>
          </a:bodyPr>
          <a:lstStyle/>
          <a:p>
            <a:pPr algn="ctr" eaLnBrk="0" fontAlgn="base" hangingPunct="0">
              <a:spcBef>
                <a:spcPct val="0"/>
              </a:spcBef>
              <a:spcAft>
                <a:spcPct val="0"/>
              </a:spcAft>
            </a:pPr>
            <a:r>
              <a:rPr lang="en-US" sz="1400" b="1" dirty="0">
                <a:solidFill>
                  <a:srgbClr val="5F5F5F"/>
                </a:solidFill>
                <a:latin typeface="Arial" charset="0"/>
                <a:cs typeface="Arial" charset="0"/>
              </a:rPr>
              <a:t>Enterprise Class:</a:t>
            </a:r>
            <a:r>
              <a:rPr lang="en-US" sz="1400" b="1" dirty="0">
                <a:solidFill>
                  <a:srgbClr val="FF00FF"/>
                </a:solidFill>
                <a:latin typeface="Arial" charset="0"/>
                <a:cs typeface="Arial" charset="0"/>
              </a:rPr>
              <a:t/>
            </a:r>
            <a:br>
              <a:rPr lang="en-US" sz="1400" b="1" dirty="0">
                <a:solidFill>
                  <a:srgbClr val="FF00FF"/>
                </a:solidFill>
                <a:latin typeface="Arial" charset="0"/>
                <a:cs typeface="Arial" charset="0"/>
              </a:rPr>
            </a:br>
            <a:r>
              <a:rPr lang="en-US" sz="1400" b="1" dirty="0" err="1">
                <a:solidFill>
                  <a:srgbClr val="5F5F5F"/>
                </a:solidFill>
                <a:latin typeface="Arial" charset="0"/>
                <a:cs typeface="Arial" charset="0"/>
              </a:rPr>
              <a:t>Istio</a:t>
            </a:r>
            <a:r>
              <a:rPr lang="en-US" sz="1400" b="1" dirty="0">
                <a:solidFill>
                  <a:srgbClr val="5F5F5F"/>
                </a:solidFill>
                <a:latin typeface="Arial" charset="0"/>
                <a:cs typeface="Arial" charset="0"/>
              </a:rPr>
              <a:t> Service Mesh &amp; Infrastructure</a:t>
            </a:r>
          </a:p>
        </p:txBody>
      </p:sp>
      <p:sp>
        <p:nvSpPr>
          <p:cNvPr id="20" name="Rounded Rectangle 19"/>
          <p:cNvSpPr/>
          <p:nvPr/>
        </p:nvSpPr>
        <p:spPr>
          <a:xfrm>
            <a:off x="8932203" y="4343400"/>
            <a:ext cx="1124194" cy="3886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0" rIns="121888" bIns="60944"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1200" b="1" dirty="0">
                <a:solidFill>
                  <a:srgbClr val="5F5F5F"/>
                </a:solidFill>
              </a:rPr>
              <a:t>Service</a:t>
            </a:r>
            <a:r>
              <a:rPr lang="en-US" sz="1200" b="1" dirty="0">
                <a:solidFill>
                  <a:srgbClr val="FF00FF"/>
                </a:solidFill>
              </a:rPr>
              <a:t/>
            </a:r>
            <a:br>
              <a:rPr lang="en-US" sz="1200" b="1" dirty="0">
                <a:solidFill>
                  <a:srgbClr val="FF00FF"/>
                </a:solidFill>
              </a:rPr>
            </a:br>
            <a:r>
              <a:rPr lang="en-US" sz="1200" b="1" dirty="0">
                <a:solidFill>
                  <a:srgbClr val="5F5F5F"/>
                </a:solidFill>
              </a:rPr>
              <a:t>Mesh</a:t>
            </a:r>
          </a:p>
        </p:txBody>
      </p:sp>
      <p:sp>
        <p:nvSpPr>
          <p:cNvPr id="22" name="Rounded Rectangle 21"/>
          <p:cNvSpPr/>
          <p:nvPr/>
        </p:nvSpPr>
        <p:spPr>
          <a:xfrm>
            <a:off x="9848606" y="4863399"/>
            <a:ext cx="1124194" cy="3886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0" rIns="121888" bIns="60944"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1200" b="1" dirty="0">
                <a:solidFill>
                  <a:srgbClr val="5F5F5F"/>
                </a:solidFill>
              </a:rPr>
              <a:t>API Registry</a:t>
            </a:r>
          </a:p>
        </p:txBody>
      </p:sp>
      <p:cxnSp>
        <p:nvCxnSpPr>
          <p:cNvPr id="24" name="Straight Connector 23"/>
          <p:cNvCxnSpPr>
            <a:stCxn id="20" idx="2"/>
            <a:endCxn id="39" idx="0"/>
          </p:cNvCxnSpPr>
          <p:nvPr/>
        </p:nvCxnSpPr>
        <p:spPr>
          <a:xfrm>
            <a:off x="9494300" y="4732088"/>
            <a:ext cx="0" cy="6244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5" idx="3"/>
            <a:endCxn id="22" idx="1"/>
          </p:cNvCxnSpPr>
          <p:nvPr/>
        </p:nvCxnSpPr>
        <p:spPr>
          <a:xfrm>
            <a:off x="9067800" y="5057743"/>
            <a:ext cx="78080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2886196" y="4806169"/>
            <a:ext cx="466604" cy="456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399">
              <a:solidFill>
                <a:srgbClr val="FFFFFF"/>
              </a:solidFill>
            </a:endParaRPr>
          </a:p>
        </p:txBody>
      </p:sp>
      <p:sp>
        <p:nvSpPr>
          <p:cNvPr id="36" name="Rectangle 35"/>
          <p:cNvSpPr/>
          <p:nvPr/>
        </p:nvSpPr>
        <p:spPr>
          <a:xfrm>
            <a:off x="994062" y="5755348"/>
            <a:ext cx="2892138" cy="523220"/>
          </a:xfrm>
          <a:prstGeom prst="rect">
            <a:avLst/>
          </a:prstGeom>
        </p:spPr>
        <p:txBody>
          <a:bodyPr wrap="none">
            <a:spAutoFit/>
          </a:bodyPr>
          <a:lstStyle/>
          <a:p>
            <a:pPr algn="ctr" eaLnBrk="0" fontAlgn="base" hangingPunct="0">
              <a:spcBef>
                <a:spcPct val="0"/>
              </a:spcBef>
              <a:spcAft>
                <a:spcPct val="0"/>
              </a:spcAft>
            </a:pPr>
            <a:r>
              <a:rPr lang="en-US" sz="1400" b="1" dirty="0">
                <a:solidFill>
                  <a:srgbClr val="5F5F5F"/>
                </a:solidFill>
                <a:latin typeface="Arial" charset="0"/>
                <a:cs typeface="Arial" charset="0"/>
              </a:rPr>
              <a:t>Pre-Integrated, Curated </a:t>
            </a:r>
            <a:r>
              <a:rPr lang="en-US" sz="1400" b="1" dirty="0" err="1">
                <a:solidFill>
                  <a:srgbClr val="5F5F5F"/>
                </a:solidFill>
                <a:latin typeface="Arial" charset="0"/>
                <a:cs typeface="Arial" charset="0"/>
              </a:rPr>
              <a:t>Plaform</a:t>
            </a:r>
            <a:r>
              <a:rPr lang="en-US" sz="1400" b="1" dirty="0">
                <a:solidFill>
                  <a:srgbClr val="FF00FF"/>
                </a:solidFill>
                <a:latin typeface="Arial" charset="0"/>
                <a:cs typeface="Arial" charset="0"/>
              </a:rPr>
              <a:t/>
            </a:r>
            <a:br>
              <a:rPr lang="en-US" sz="1400" b="1" dirty="0">
                <a:solidFill>
                  <a:srgbClr val="FF00FF"/>
                </a:solidFill>
                <a:latin typeface="Arial" charset="0"/>
                <a:cs typeface="Arial" charset="0"/>
              </a:rPr>
            </a:br>
            <a:r>
              <a:rPr lang="en-US" sz="1400" b="1" dirty="0">
                <a:solidFill>
                  <a:srgbClr val="5F5F5F"/>
                </a:solidFill>
                <a:latin typeface="Arial" charset="0"/>
                <a:cs typeface="Arial" charset="0"/>
              </a:rPr>
              <a:t>CNCF + </a:t>
            </a:r>
            <a:r>
              <a:rPr lang="en-US" sz="1400" b="1" dirty="0" err="1">
                <a:solidFill>
                  <a:srgbClr val="5F5F5F"/>
                </a:solidFill>
                <a:latin typeface="Arial" charset="0"/>
                <a:cs typeface="Arial" charset="0"/>
              </a:rPr>
              <a:t>Istio</a:t>
            </a:r>
            <a:endParaRPr lang="en-US" sz="1400" b="1" dirty="0">
              <a:solidFill>
                <a:srgbClr val="5F5F5F"/>
              </a:solidFill>
              <a:latin typeface="Arial" charset="0"/>
              <a:cs typeface="Arial" charset="0"/>
            </a:endParaRPr>
          </a:p>
        </p:txBody>
      </p:sp>
      <p:sp>
        <p:nvSpPr>
          <p:cNvPr id="42" name="Rectangle 41"/>
          <p:cNvSpPr/>
          <p:nvPr/>
        </p:nvSpPr>
        <p:spPr>
          <a:xfrm>
            <a:off x="4840338" y="5755348"/>
            <a:ext cx="2081019" cy="523220"/>
          </a:xfrm>
          <a:prstGeom prst="rect">
            <a:avLst/>
          </a:prstGeom>
        </p:spPr>
        <p:txBody>
          <a:bodyPr wrap="none">
            <a:spAutoFit/>
          </a:bodyPr>
          <a:lstStyle/>
          <a:p>
            <a:pPr algn="ctr" eaLnBrk="0" fontAlgn="base" hangingPunct="0">
              <a:spcBef>
                <a:spcPct val="0"/>
              </a:spcBef>
              <a:spcAft>
                <a:spcPct val="0"/>
              </a:spcAft>
            </a:pPr>
            <a:r>
              <a:rPr lang="en-US" sz="1400" b="1" dirty="0">
                <a:solidFill>
                  <a:srgbClr val="5F5F5F"/>
                </a:solidFill>
                <a:latin typeface="Arial" charset="0"/>
                <a:cs typeface="Arial" charset="0"/>
              </a:rPr>
              <a:t>Developer Friendly:</a:t>
            </a:r>
            <a:r>
              <a:rPr lang="en-US" sz="1400" b="1" dirty="0">
                <a:solidFill>
                  <a:srgbClr val="FF00FF"/>
                </a:solidFill>
                <a:latin typeface="Arial" charset="0"/>
                <a:cs typeface="Arial" charset="0"/>
              </a:rPr>
              <a:t/>
            </a:r>
            <a:br>
              <a:rPr lang="en-US" sz="1400" b="1" dirty="0">
                <a:solidFill>
                  <a:srgbClr val="FF00FF"/>
                </a:solidFill>
                <a:latin typeface="Arial" charset="0"/>
                <a:cs typeface="Arial" charset="0"/>
              </a:rPr>
            </a:br>
            <a:r>
              <a:rPr lang="en-US" sz="1400" b="1" dirty="0">
                <a:solidFill>
                  <a:srgbClr val="5F5F5F"/>
                </a:solidFill>
                <a:latin typeface="Arial" charset="0"/>
                <a:cs typeface="Arial" charset="0"/>
              </a:rPr>
              <a:t>Opinionated But Open</a:t>
            </a:r>
          </a:p>
        </p:txBody>
      </p:sp>
      <p:pic>
        <p:nvPicPr>
          <p:cNvPr id="48" name="Picture 4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93113" y="4343401"/>
            <a:ext cx="1175466" cy="581325"/>
          </a:xfrm>
          <a:prstGeom prst="rect">
            <a:avLst/>
          </a:prstGeom>
          <a:ln>
            <a:solidFill>
              <a:schemeClr val="tx2"/>
            </a:solidFill>
          </a:ln>
        </p:spPr>
      </p:pic>
      <p:grpSp>
        <p:nvGrpSpPr>
          <p:cNvPr id="44" name="Group 43"/>
          <p:cNvGrpSpPr/>
          <p:nvPr/>
        </p:nvGrpSpPr>
        <p:grpSpPr>
          <a:xfrm>
            <a:off x="5257800" y="4908388"/>
            <a:ext cx="1138072" cy="256352"/>
            <a:chOff x="5270207" y="4908388"/>
            <a:chExt cx="1138072" cy="256352"/>
          </a:xfrm>
        </p:grpSpPr>
        <p:sp>
          <p:nvSpPr>
            <p:cNvPr id="55" name="Down Arrow 54"/>
            <p:cNvSpPr/>
            <p:nvPr/>
          </p:nvSpPr>
          <p:spPr>
            <a:xfrm>
              <a:off x="5780943" y="4953000"/>
              <a:ext cx="196627" cy="188042"/>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399">
                <a:solidFill>
                  <a:srgbClr val="FFFFFF"/>
                </a:solidFill>
              </a:endParaRPr>
            </a:p>
          </p:txBody>
        </p:sp>
        <p:sp>
          <p:nvSpPr>
            <p:cNvPr id="56" name="Rectangle 55"/>
            <p:cNvSpPr/>
            <p:nvPr/>
          </p:nvSpPr>
          <p:spPr>
            <a:xfrm>
              <a:off x="5994383" y="4908388"/>
              <a:ext cx="413896" cy="256352"/>
            </a:xfrm>
            <a:prstGeom prst="rect">
              <a:avLst/>
            </a:prstGeom>
          </p:spPr>
          <p:txBody>
            <a:bodyPr wrap="none">
              <a:spAutoFit/>
            </a:bodyPr>
            <a:lstStyle/>
            <a:p>
              <a:pPr eaLnBrk="0" fontAlgn="base" hangingPunct="0">
                <a:spcBef>
                  <a:spcPct val="0"/>
                </a:spcBef>
                <a:spcAft>
                  <a:spcPct val="0"/>
                </a:spcAft>
              </a:pPr>
              <a:r>
                <a:rPr lang="en-US" sz="1066" b="1" dirty="0">
                  <a:solidFill>
                    <a:srgbClr val="5F5F5F"/>
                  </a:solidFill>
                  <a:latin typeface="Arial" charset="0"/>
                  <a:cs typeface="Arial" charset="0"/>
                </a:rPr>
                <a:t>API</a:t>
              </a:r>
              <a:endParaRPr lang="en-US" sz="1066" dirty="0">
                <a:solidFill>
                  <a:srgbClr val="5F5F5F"/>
                </a:solidFill>
                <a:latin typeface="Arial" charset="0"/>
                <a:cs typeface="Arial" charset="0"/>
              </a:endParaRPr>
            </a:p>
          </p:txBody>
        </p:sp>
        <p:sp>
          <p:nvSpPr>
            <p:cNvPr id="57" name="Rectangle 56"/>
            <p:cNvSpPr/>
            <p:nvPr/>
          </p:nvSpPr>
          <p:spPr>
            <a:xfrm>
              <a:off x="5270207" y="4908388"/>
              <a:ext cx="550151" cy="256352"/>
            </a:xfrm>
            <a:prstGeom prst="rect">
              <a:avLst/>
            </a:prstGeom>
          </p:spPr>
          <p:txBody>
            <a:bodyPr wrap="none">
              <a:spAutoFit/>
            </a:bodyPr>
            <a:lstStyle/>
            <a:p>
              <a:pPr eaLnBrk="0" fontAlgn="base" hangingPunct="0">
                <a:spcBef>
                  <a:spcPct val="0"/>
                </a:spcBef>
                <a:spcAft>
                  <a:spcPct val="0"/>
                </a:spcAft>
              </a:pPr>
              <a:r>
                <a:rPr lang="en-US" sz="1066" b="1" dirty="0">
                  <a:solidFill>
                    <a:srgbClr val="5F5F5F"/>
                  </a:solidFill>
                  <a:latin typeface="Arial" charset="0"/>
                  <a:cs typeface="Arial" charset="0"/>
                </a:rPr>
                <a:t>REST</a:t>
              </a:r>
              <a:endParaRPr lang="en-US" sz="1066" dirty="0">
                <a:solidFill>
                  <a:srgbClr val="5F5F5F"/>
                </a:solidFill>
                <a:latin typeface="Arial" charset="0"/>
                <a:cs typeface="Arial" charset="0"/>
              </a:endParaRPr>
            </a:p>
          </p:txBody>
        </p:sp>
      </p:grpSp>
      <p:sp>
        <p:nvSpPr>
          <p:cNvPr id="4" name="Rectangle 3"/>
          <p:cNvSpPr/>
          <p:nvPr/>
        </p:nvSpPr>
        <p:spPr>
          <a:xfrm>
            <a:off x="1599810" y="4524028"/>
            <a:ext cx="1680645" cy="1114772"/>
          </a:xfrm>
          <a:prstGeom prst="rect">
            <a:avLst/>
          </a:prstGeom>
          <a:noFill/>
          <a:ln w="571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a:solidFill>
                <a:srgbClr val="FFFFFF"/>
              </a:solidFill>
            </a:endParaRPr>
          </a:p>
        </p:txBody>
      </p:sp>
      <p:grpSp>
        <p:nvGrpSpPr>
          <p:cNvPr id="47" name="Group 46"/>
          <p:cNvGrpSpPr/>
          <p:nvPr/>
        </p:nvGrpSpPr>
        <p:grpSpPr>
          <a:xfrm>
            <a:off x="1680031" y="4821254"/>
            <a:ext cx="1502936" cy="681830"/>
            <a:chOff x="1678443" y="4821254"/>
            <a:chExt cx="1502936" cy="681830"/>
          </a:xfrm>
        </p:grpSpPr>
        <p:pic>
          <p:nvPicPr>
            <p:cNvPr id="5" name="Picture 4"/>
            <p:cNvPicPr>
              <a:picLocks noChangeAspect="1"/>
            </p:cNvPicPr>
            <p:nvPr/>
          </p:nvPicPr>
          <p:blipFill>
            <a:blip r:embed="rId5"/>
            <a:stretch>
              <a:fillRect/>
            </a:stretch>
          </p:blipFill>
          <p:spPr>
            <a:xfrm>
              <a:off x="1962708" y="5234318"/>
              <a:ext cx="990071" cy="268766"/>
            </a:xfrm>
            <a:prstGeom prst="rect">
              <a:avLst/>
            </a:prstGeom>
          </p:spPr>
        </p:pic>
        <p:grpSp>
          <p:nvGrpSpPr>
            <p:cNvPr id="7" name="Group 6"/>
            <p:cNvGrpSpPr/>
            <p:nvPr/>
          </p:nvGrpSpPr>
          <p:grpSpPr>
            <a:xfrm>
              <a:off x="1678443" y="4821254"/>
              <a:ext cx="1502936" cy="300240"/>
              <a:chOff x="1609647" y="4900854"/>
              <a:chExt cx="1502936" cy="300240"/>
            </a:xfrm>
          </p:grpSpPr>
          <p:pic>
            <p:nvPicPr>
              <p:cNvPr id="35" name="Picture 34"/>
              <p:cNvPicPr>
                <a:picLocks noChangeAspect="1"/>
              </p:cNvPicPr>
              <p:nvPr/>
            </p:nvPicPr>
            <p:blipFill>
              <a:blip r:embed="rId6"/>
              <a:stretch>
                <a:fillRect/>
              </a:stretch>
            </p:blipFill>
            <p:spPr>
              <a:xfrm>
                <a:off x="1609647" y="4926042"/>
                <a:ext cx="852103" cy="242312"/>
              </a:xfrm>
              <a:prstGeom prst="rect">
                <a:avLst/>
              </a:prstGeom>
            </p:spPr>
          </p:pic>
          <p:pic>
            <p:nvPicPr>
              <p:cNvPr id="6" name="Picture 5"/>
              <p:cNvPicPr>
                <a:picLocks noChangeAspect="1"/>
              </p:cNvPicPr>
              <p:nvPr/>
            </p:nvPicPr>
            <p:blipFill>
              <a:blip r:embed="rId7"/>
              <a:stretch>
                <a:fillRect/>
              </a:stretch>
            </p:blipFill>
            <p:spPr>
              <a:xfrm>
                <a:off x="2512104" y="4900854"/>
                <a:ext cx="600479" cy="300240"/>
              </a:xfrm>
              <a:prstGeom prst="rect">
                <a:avLst/>
              </a:prstGeom>
            </p:spPr>
          </p:pic>
        </p:grpSp>
      </p:grpSp>
      <p:sp>
        <p:nvSpPr>
          <p:cNvPr id="39" name="Rounded Rectangle 38"/>
          <p:cNvSpPr/>
          <p:nvPr/>
        </p:nvSpPr>
        <p:spPr>
          <a:xfrm>
            <a:off x="8932203" y="5356530"/>
            <a:ext cx="1124194" cy="3886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0" rIns="121888" bIns="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1200" b="1" dirty="0">
                <a:solidFill>
                  <a:srgbClr val="5F5F5F"/>
                </a:solidFill>
              </a:rPr>
              <a:t>Ops</a:t>
            </a:r>
          </a:p>
        </p:txBody>
      </p:sp>
      <p:pic>
        <p:nvPicPr>
          <p:cNvPr id="28" name="Picture 27"/>
          <p:cNvPicPr>
            <a:picLocks noChangeAspect="1"/>
          </p:cNvPicPr>
          <p:nvPr/>
        </p:nvPicPr>
        <p:blipFill>
          <a:blip r:embed="rId8"/>
          <a:stretch>
            <a:fillRect/>
          </a:stretch>
        </p:blipFill>
        <p:spPr>
          <a:xfrm>
            <a:off x="9296846" y="4943295"/>
            <a:ext cx="361303" cy="292701"/>
          </a:xfrm>
          <a:prstGeom prst="rect">
            <a:avLst/>
          </a:prstGeom>
        </p:spPr>
      </p:pic>
      <p:grpSp>
        <p:nvGrpSpPr>
          <p:cNvPr id="43" name="Group 42"/>
          <p:cNvGrpSpPr/>
          <p:nvPr/>
        </p:nvGrpSpPr>
        <p:grpSpPr>
          <a:xfrm>
            <a:off x="5035167" y="5162659"/>
            <a:ext cx="1691361" cy="590329"/>
            <a:chOff x="5033576" y="5162658"/>
            <a:chExt cx="1691361" cy="590329"/>
          </a:xfrm>
        </p:grpSpPr>
        <p:sp>
          <p:nvSpPr>
            <p:cNvPr id="53" name="Rounded Rectangle 52"/>
            <p:cNvSpPr/>
            <p:nvPr/>
          </p:nvSpPr>
          <p:spPr>
            <a:xfrm>
              <a:off x="5033576" y="5162658"/>
              <a:ext cx="1691361" cy="59032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0" rIns="121888" bIns="60944"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200" dirty="0">
                <a:solidFill>
                  <a:srgbClr val="5F5F5F"/>
                </a:solidFill>
              </a:endParaRPr>
            </a:p>
          </p:txBody>
        </p:sp>
        <p:pic>
          <p:nvPicPr>
            <p:cNvPr id="50" name="Picture 4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552956" y="5501072"/>
              <a:ext cx="567355" cy="233021"/>
            </a:xfrm>
            <a:prstGeom prst="rect">
              <a:avLst/>
            </a:prstGeom>
          </p:spPr>
        </p:pic>
        <p:pic>
          <p:nvPicPr>
            <p:cNvPr id="51" name="Picture 12"/>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gray">
            <a:xfrm>
              <a:off x="5876874" y="5206240"/>
              <a:ext cx="225322" cy="247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14"/>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gray">
            <a:xfrm>
              <a:off x="6080654" y="5232033"/>
              <a:ext cx="377022" cy="207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5"/>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gray">
            <a:xfrm>
              <a:off x="5357329" y="5237251"/>
              <a:ext cx="181741" cy="199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31"/>
            <p:cNvPicPr>
              <a:picLocks noChangeAspect="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496031" y="5249719"/>
              <a:ext cx="131782" cy="17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 name="Group 102"/>
            <p:cNvGrpSpPr>
              <a:grpSpLocks noChangeAspect="1"/>
            </p:cNvGrpSpPr>
            <p:nvPr/>
          </p:nvGrpSpPr>
          <p:grpSpPr bwMode="auto">
            <a:xfrm>
              <a:off x="5131800" y="5211698"/>
              <a:ext cx="116628" cy="238781"/>
              <a:chOff x="4686300" y="1439863"/>
              <a:chExt cx="1577975" cy="2936875"/>
            </a:xfrm>
          </p:grpSpPr>
          <p:sp>
            <p:nvSpPr>
              <p:cNvPr id="62"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3"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4"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5"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6"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7"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8"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9"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70"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71"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72"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73"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74"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75"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grpSp>
        <p:pic>
          <p:nvPicPr>
            <p:cNvPr id="76" name="Picture 75"/>
            <p:cNvPicPr>
              <a:picLocks noChangeAspect="1"/>
            </p:cNvPicPr>
            <p:nvPr/>
          </p:nvPicPr>
          <p:blipFill>
            <a:blip r:embed="rId14" cstate="print">
              <a:extLst>
                <a:ext uri="{28A0092B-C50C-407E-A947-70E740481C1C}">
                  <a14:useLocalDpi xmlns:a14="http://schemas.microsoft.com/office/drawing/2010/main"/>
                </a:ext>
              </a:extLst>
            </a:blip>
            <a:srcRect/>
            <a:stretch>
              <a:fillRect/>
            </a:stretch>
          </p:blipFill>
          <p:spPr bwMode="auto">
            <a:xfrm>
              <a:off x="5644397" y="5253196"/>
              <a:ext cx="160494" cy="174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7" name="Picture 76"/>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285749" y="5582356"/>
            <a:ext cx="210530" cy="142264"/>
          </a:xfrm>
          <a:prstGeom prst="rect">
            <a:avLst/>
          </a:prstGeom>
        </p:spPr>
      </p:pic>
      <p:pic>
        <p:nvPicPr>
          <p:cNvPr id="78" name="Picture 77"/>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804052" y="5558097"/>
            <a:ext cx="178148" cy="136554"/>
          </a:xfrm>
          <a:prstGeom prst="rect">
            <a:avLst/>
          </a:prstGeom>
        </p:spPr>
      </p:pic>
      <p:pic>
        <p:nvPicPr>
          <p:cNvPr id="29" name="Picture 28"/>
          <p:cNvPicPr>
            <a:picLocks noChangeAspect="1"/>
          </p:cNvPicPr>
          <p:nvPr/>
        </p:nvPicPr>
        <p:blipFill>
          <a:blip r:embed="rId17"/>
          <a:stretch>
            <a:fillRect/>
          </a:stretch>
        </p:blipFill>
        <p:spPr>
          <a:xfrm flipH="1">
            <a:off x="9577564" y="5582357"/>
            <a:ext cx="120023" cy="120023"/>
          </a:xfrm>
          <a:prstGeom prst="rect">
            <a:avLst/>
          </a:prstGeom>
        </p:spPr>
      </p:pic>
      <p:pic>
        <p:nvPicPr>
          <p:cNvPr id="31" name="Picture 30"/>
          <p:cNvPicPr>
            <a:picLocks noChangeAspect="1"/>
          </p:cNvPicPr>
          <p:nvPr/>
        </p:nvPicPr>
        <p:blipFill>
          <a:blip r:embed="rId18"/>
          <a:stretch>
            <a:fillRect/>
          </a:stretch>
        </p:blipFill>
        <p:spPr>
          <a:xfrm>
            <a:off x="8991601" y="5573616"/>
            <a:ext cx="209303" cy="153054"/>
          </a:xfrm>
          <a:prstGeom prst="rect">
            <a:avLst/>
          </a:prstGeom>
        </p:spPr>
      </p:pic>
      <p:sp>
        <p:nvSpPr>
          <p:cNvPr id="3" name="Slide Number Placeholder 2"/>
          <p:cNvSpPr>
            <a:spLocks noGrp="1"/>
          </p:cNvSpPr>
          <p:nvPr>
            <p:ph type="sldNum" sz="quarter" idx="12"/>
          </p:nvPr>
        </p:nvSpPr>
        <p:spPr/>
        <p:txBody>
          <a:bodyPr/>
          <a:lstStyle/>
          <a:p>
            <a:fld id="{C51EAA63-D034-42AE-91FA-B13B9518C7BE}" type="slidenum">
              <a:rPr lang="en-GB" smtClean="0"/>
              <a:t>20</a:t>
            </a:fld>
            <a:endParaRPr lang="en-GB"/>
          </a:p>
        </p:txBody>
      </p:sp>
    </p:spTree>
    <p:custDataLst>
      <p:tags r:id="rId1"/>
    </p:custDataLst>
    <p:extLst>
      <p:ext uri="{BB962C8B-B14F-4D97-AF65-F5344CB8AC3E}">
        <p14:creationId xmlns:p14="http://schemas.microsoft.com/office/powerpoint/2010/main" val="398236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uk-UA" smtClean="0"/>
              <a:pPr/>
              <a:t>21</a:t>
            </a:fld>
            <a:endParaRPr lang="uk-UA"/>
          </a:p>
        </p:txBody>
      </p:sp>
      <p:sp>
        <p:nvSpPr>
          <p:cNvPr id="2" name="Title 1"/>
          <p:cNvSpPr>
            <a:spLocks noGrp="1"/>
          </p:cNvSpPr>
          <p:nvPr>
            <p:ph type="title"/>
          </p:nvPr>
        </p:nvSpPr>
        <p:spPr/>
        <p:txBody>
          <a:bodyPr/>
          <a:lstStyle/>
          <a:p>
            <a:r>
              <a:rPr lang="en-US" dirty="0" smtClean="0"/>
              <a:t>Oracle Container Native </a:t>
            </a:r>
            <a:r>
              <a:rPr lang="en-US" dirty="0" err="1" smtClean="0"/>
              <a:t>Microservices</a:t>
            </a:r>
            <a:r>
              <a:rPr lang="en-US" dirty="0" smtClean="0"/>
              <a:t> Architecture</a:t>
            </a:r>
            <a:endParaRPr lang="en-US" dirty="0"/>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48581" y="2698985"/>
            <a:ext cx="9090819" cy="2708929"/>
          </a:xfrm>
          <a:prstGeom prst="rect">
            <a:avLst/>
          </a:prstGeom>
        </p:spPr>
      </p:pic>
      <p:sp>
        <p:nvSpPr>
          <p:cNvPr id="7" name="Rectangle 6"/>
          <p:cNvSpPr/>
          <p:nvPr/>
        </p:nvSpPr>
        <p:spPr>
          <a:xfrm>
            <a:off x="1457632" y="5563761"/>
            <a:ext cx="8878529" cy="523780"/>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a:solidFill>
                <a:srgbClr val="FFFFFF"/>
              </a:solidFill>
            </a:endParaRPr>
          </a:p>
        </p:txBody>
      </p:sp>
      <p:grpSp>
        <p:nvGrpSpPr>
          <p:cNvPr id="8" name="Group 7"/>
          <p:cNvGrpSpPr/>
          <p:nvPr/>
        </p:nvGrpSpPr>
        <p:grpSpPr>
          <a:xfrm>
            <a:off x="2804149" y="5596751"/>
            <a:ext cx="6297294" cy="450873"/>
            <a:chOff x="-145520" y="5403270"/>
            <a:chExt cx="6297294" cy="450873"/>
          </a:xfrm>
        </p:grpSpPr>
        <p:sp>
          <p:nvSpPr>
            <p:cNvPr id="9" name="Rectangle 8"/>
            <p:cNvSpPr/>
            <p:nvPr/>
          </p:nvSpPr>
          <p:spPr>
            <a:xfrm>
              <a:off x="1945470" y="5403270"/>
              <a:ext cx="2521716" cy="400110"/>
            </a:xfrm>
            <a:prstGeom prst="rect">
              <a:avLst/>
            </a:prstGeom>
          </p:spPr>
          <p:txBody>
            <a:bodyPr wrap="none">
              <a:spAutoFit/>
            </a:bodyPr>
            <a:lstStyle/>
            <a:p>
              <a:pPr algn="ctr" eaLnBrk="0" fontAlgn="base" hangingPunct="0">
                <a:spcBef>
                  <a:spcPct val="0"/>
                </a:spcBef>
                <a:spcAft>
                  <a:spcPct val="0"/>
                </a:spcAft>
              </a:pPr>
              <a:r>
                <a:rPr lang="en-US" sz="2000">
                  <a:solidFill>
                    <a:srgbClr val="5F5F5F"/>
                  </a:solidFill>
                  <a:cs typeface="Arial" charset="0"/>
                </a:rPr>
                <a:t>Managed  </a:t>
              </a:r>
              <a:r>
                <a:rPr lang="en-US" sz="2000" err="1">
                  <a:solidFill>
                    <a:srgbClr val="5F5F5F"/>
                  </a:solidFill>
                  <a:cs typeface="Arial" charset="0"/>
                </a:rPr>
                <a:t>Kubernetes</a:t>
              </a:r>
              <a:endParaRPr lang="en-US" sz="2000">
                <a:solidFill>
                  <a:srgbClr val="5F5F5F"/>
                </a:solidFill>
                <a:cs typeface="Arial" charset="0"/>
              </a:endParaRPr>
            </a:p>
          </p:txBody>
        </p:sp>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5520" y="5410200"/>
              <a:ext cx="433917" cy="433917"/>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17857" y="5420226"/>
              <a:ext cx="433917" cy="433917"/>
            </a:xfrm>
            <a:prstGeom prst="rect">
              <a:avLst/>
            </a:prstGeom>
          </p:spPr>
        </p:pic>
      </p:grpSp>
      <p:sp>
        <p:nvSpPr>
          <p:cNvPr id="13" name="Rectangle 12"/>
          <p:cNvSpPr/>
          <p:nvPr/>
        </p:nvSpPr>
        <p:spPr>
          <a:xfrm>
            <a:off x="7416855" y="2104139"/>
            <a:ext cx="2919305" cy="523780"/>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a:solidFill>
                  <a:srgbClr val="5F5F5F"/>
                </a:solidFill>
              </a:rPr>
              <a:t>         Open Service Broker</a:t>
            </a:r>
          </a:p>
        </p:txBody>
      </p:sp>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68606" y="2144789"/>
            <a:ext cx="433917" cy="433917"/>
          </a:xfrm>
          <a:prstGeom prst="rect">
            <a:avLst/>
          </a:prstGeom>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56961" y="2207912"/>
            <a:ext cx="700088" cy="287536"/>
          </a:xfrm>
          <a:prstGeom prst="rect">
            <a:avLst/>
          </a:prstGeom>
        </p:spPr>
      </p:pic>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61519" y="2191972"/>
            <a:ext cx="595313" cy="332972"/>
          </a:xfrm>
          <a:prstGeom prst="rect">
            <a:avLst/>
          </a:prstGeom>
        </p:spPr>
      </p:pic>
      <p:sp>
        <p:nvSpPr>
          <p:cNvPr id="17" name="Rectangle 16"/>
          <p:cNvSpPr/>
          <p:nvPr/>
        </p:nvSpPr>
        <p:spPr>
          <a:xfrm>
            <a:off x="4440643" y="2104139"/>
            <a:ext cx="2919305" cy="523780"/>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a:solidFill>
                  <a:srgbClr val="5F5F5F"/>
                </a:solidFill>
              </a:rPr>
              <a:t>              Event Management</a:t>
            </a:r>
          </a:p>
        </p:txBody>
      </p:sp>
      <p:sp>
        <p:nvSpPr>
          <p:cNvPr id="18" name="Rectangle 17"/>
          <p:cNvSpPr/>
          <p:nvPr/>
        </p:nvSpPr>
        <p:spPr>
          <a:xfrm>
            <a:off x="1464431" y="2104139"/>
            <a:ext cx="2919305" cy="523780"/>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a:solidFill>
                  <a:srgbClr val="5F5F5F"/>
                </a:solidFill>
              </a:rPr>
              <a:t>                API Registry</a:t>
            </a:r>
          </a:p>
        </p:txBody>
      </p:sp>
      <p:pic>
        <p:nvPicPr>
          <p:cNvPr id="19" name="Picture 1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73556" y="1396999"/>
            <a:ext cx="9065844" cy="711423"/>
          </a:xfrm>
          <a:prstGeom prst="rect">
            <a:avLst/>
          </a:prstGeom>
        </p:spPr>
      </p:pic>
      <p:sp>
        <p:nvSpPr>
          <p:cNvPr id="20" name="Rectangle 19"/>
          <p:cNvSpPr/>
          <p:nvPr/>
        </p:nvSpPr>
        <p:spPr>
          <a:xfrm>
            <a:off x="8049074" y="1549800"/>
            <a:ext cx="452303" cy="215444"/>
          </a:xfrm>
          <a:prstGeom prst="rect">
            <a:avLst/>
          </a:prstGeom>
          <a:solidFill>
            <a:schemeClr val="bg1"/>
          </a:solidFill>
        </p:spPr>
        <p:txBody>
          <a:bodyPr wrap="none" lIns="0" tIns="0" bIns="0">
            <a:spAutoFit/>
          </a:bodyPr>
          <a:lstStyle/>
          <a:p>
            <a:pPr eaLnBrk="0" fontAlgn="base" hangingPunct="0">
              <a:spcBef>
                <a:spcPct val="0"/>
              </a:spcBef>
              <a:spcAft>
                <a:spcPct val="0"/>
              </a:spcAft>
            </a:pPr>
            <a:r>
              <a:rPr lang="en-US" sz="1400">
                <a:solidFill>
                  <a:srgbClr val="5F5F5F"/>
                </a:solidFill>
                <a:cs typeface="Arial" charset="0"/>
              </a:rPr>
              <a:t>Foo1</a:t>
            </a:r>
          </a:p>
        </p:txBody>
      </p:sp>
      <p:sp>
        <p:nvSpPr>
          <p:cNvPr id="21" name="Rectangle 20"/>
          <p:cNvSpPr/>
          <p:nvPr/>
        </p:nvSpPr>
        <p:spPr>
          <a:xfrm>
            <a:off x="9731333" y="1543935"/>
            <a:ext cx="452303" cy="215444"/>
          </a:xfrm>
          <a:prstGeom prst="rect">
            <a:avLst/>
          </a:prstGeom>
          <a:solidFill>
            <a:schemeClr val="bg1"/>
          </a:solidFill>
        </p:spPr>
        <p:txBody>
          <a:bodyPr wrap="none" lIns="0" tIns="0" bIns="0">
            <a:spAutoFit/>
          </a:bodyPr>
          <a:lstStyle/>
          <a:p>
            <a:pPr eaLnBrk="0" fontAlgn="base" hangingPunct="0">
              <a:spcBef>
                <a:spcPct val="0"/>
              </a:spcBef>
              <a:spcAft>
                <a:spcPct val="0"/>
              </a:spcAft>
            </a:pPr>
            <a:r>
              <a:rPr lang="en-US" sz="1400">
                <a:solidFill>
                  <a:srgbClr val="5F5F5F"/>
                </a:solidFill>
                <a:cs typeface="Arial" charset="0"/>
              </a:rPr>
              <a:t>Foo2</a:t>
            </a:r>
          </a:p>
        </p:txBody>
      </p:sp>
    </p:spTree>
    <p:custDataLst>
      <p:tags r:id="rId1"/>
    </p:custDataLst>
    <p:extLst>
      <p:ext uri="{BB962C8B-B14F-4D97-AF65-F5344CB8AC3E}">
        <p14:creationId xmlns:p14="http://schemas.microsoft.com/office/powerpoint/2010/main" val="259435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Container Native </a:t>
            </a:r>
            <a:r>
              <a:rPr lang="en-US" dirty="0" err="1" smtClean="0"/>
              <a:t>Serverless</a:t>
            </a:r>
            <a:r>
              <a:rPr lang="en-US" dirty="0" smtClean="0"/>
              <a:t> - Functions as Service</a:t>
            </a:r>
            <a:endParaRPr lang="en-US" dirty="0"/>
          </a:p>
        </p:txBody>
      </p:sp>
      <p:sp>
        <p:nvSpPr>
          <p:cNvPr id="15" name="Content Placeholder 14"/>
          <p:cNvSpPr>
            <a:spLocks noGrp="1"/>
          </p:cNvSpPr>
          <p:nvPr>
            <p:ph idx="1"/>
          </p:nvPr>
        </p:nvSpPr>
        <p:spPr>
          <a:xfrm>
            <a:off x="532740" y="1981200"/>
            <a:ext cx="5494895" cy="3962400"/>
          </a:xfrm>
        </p:spPr>
        <p:txBody>
          <a:bodyPr/>
          <a:lstStyle/>
          <a:p>
            <a:r>
              <a:rPr lang="en-US" dirty="0"/>
              <a:t>Polyglot function platform with Java Optimizations</a:t>
            </a:r>
          </a:p>
          <a:p>
            <a:r>
              <a:rPr lang="en-US" dirty="0"/>
              <a:t>Open Source</a:t>
            </a:r>
          </a:p>
          <a:p>
            <a:r>
              <a:rPr lang="en-US" dirty="0"/>
              <a:t>Container Native with Local Dev Experience</a:t>
            </a:r>
          </a:p>
          <a:p>
            <a:r>
              <a:rPr lang="en-US" dirty="0"/>
              <a:t>Cloud and Scheduler Neutral</a:t>
            </a:r>
          </a:p>
          <a:p>
            <a:endParaRPr lang="en-GB" dirty="0"/>
          </a:p>
        </p:txBody>
      </p:sp>
      <p:sp>
        <p:nvSpPr>
          <p:cNvPr id="12" name="Content Placeholder 11"/>
          <p:cNvSpPr>
            <a:spLocks noGrp="1"/>
          </p:cNvSpPr>
          <p:nvPr>
            <p:ph type="body" sz="quarter" idx="13"/>
          </p:nvPr>
        </p:nvSpPr>
        <p:spPr/>
        <p:txBody>
          <a:bodyPr/>
          <a:lstStyle/>
          <a:p>
            <a:r>
              <a:rPr lang="en-US" smtClean="0"/>
              <a:t>a functions (triggered events) based platform</a:t>
            </a:r>
          </a:p>
          <a:p>
            <a:endParaRPr lang="en-US" smtClean="0"/>
          </a:p>
          <a:p>
            <a:endParaRPr lang="en-US" dirty="0"/>
          </a:p>
        </p:txBody>
      </p:sp>
      <p:sp>
        <p:nvSpPr>
          <p:cNvPr id="66" name="Rectangle 65"/>
          <p:cNvSpPr/>
          <p:nvPr/>
        </p:nvSpPr>
        <p:spPr>
          <a:xfrm>
            <a:off x="6743552" y="5389042"/>
            <a:ext cx="4648199" cy="523780"/>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a:solidFill>
                <a:srgbClr val="FFFFFF"/>
              </a:solidFill>
            </a:endParaRPr>
          </a:p>
        </p:txBody>
      </p:sp>
      <p:grpSp>
        <p:nvGrpSpPr>
          <p:cNvPr id="79" name="Group 78"/>
          <p:cNvGrpSpPr/>
          <p:nvPr/>
        </p:nvGrpSpPr>
        <p:grpSpPr>
          <a:xfrm>
            <a:off x="7200750" y="1579582"/>
            <a:ext cx="3733800" cy="1102122"/>
            <a:chOff x="1649924" y="1504807"/>
            <a:chExt cx="3733800" cy="1102122"/>
          </a:xfrm>
        </p:grpSpPr>
        <p:grpSp>
          <p:nvGrpSpPr>
            <p:cNvPr id="76" name="Group 75"/>
            <p:cNvGrpSpPr/>
            <p:nvPr/>
          </p:nvGrpSpPr>
          <p:grpSpPr>
            <a:xfrm>
              <a:off x="4331378" y="1504807"/>
              <a:ext cx="1052346" cy="1089276"/>
              <a:chOff x="4331378" y="1504807"/>
              <a:chExt cx="1052346" cy="1089276"/>
            </a:xfrm>
          </p:grpSpPr>
          <p:sp>
            <p:nvSpPr>
              <p:cNvPr id="11" name="Rectangle 10"/>
              <p:cNvSpPr/>
              <p:nvPr/>
            </p:nvSpPr>
            <p:spPr>
              <a:xfrm>
                <a:off x="4331378" y="1504807"/>
                <a:ext cx="1052346" cy="584775"/>
              </a:xfrm>
              <a:prstGeom prst="rect">
                <a:avLst/>
              </a:prstGeom>
            </p:spPr>
            <p:txBody>
              <a:bodyPr wrap="square">
                <a:spAutoFit/>
              </a:bodyPr>
              <a:lstStyle/>
              <a:p>
                <a:pPr algn="ctr" eaLnBrk="0" fontAlgn="base" hangingPunct="0">
                  <a:spcBef>
                    <a:spcPct val="0"/>
                  </a:spcBef>
                  <a:spcAft>
                    <a:spcPct val="0"/>
                  </a:spcAft>
                </a:pPr>
                <a:r>
                  <a:rPr lang="en-US" sz="1600" b="1" dirty="0">
                    <a:solidFill>
                      <a:srgbClr val="5F5F5F"/>
                    </a:solidFill>
                    <a:latin typeface="Arial" charset="0"/>
                    <a:cs typeface="Arial" charset="0"/>
                  </a:rPr>
                  <a:t>Function </a:t>
                </a:r>
              </a:p>
              <a:p>
                <a:pPr algn="ctr" eaLnBrk="0" fontAlgn="base" hangingPunct="0">
                  <a:spcBef>
                    <a:spcPct val="0"/>
                  </a:spcBef>
                  <a:spcAft>
                    <a:spcPct val="0"/>
                  </a:spcAft>
                </a:pPr>
                <a:r>
                  <a:rPr lang="en-US" sz="1600" b="1" dirty="0">
                    <a:solidFill>
                      <a:srgbClr val="5F5F5F"/>
                    </a:solidFill>
                    <a:latin typeface="Arial" charset="0"/>
                    <a:cs typeface="Arial" charset="0"/>
                  </a:rPr>
                  <a:t>CI/CD </a:t>
                </a: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33627" y="2048405"/>
                <a:ext cx="907128" cy="545678"/>
              </a:xfrm>
              <a:prstGeom prst="rect">
                <a:avLst/>
              </a:prstGeom>
              <a:ln>
                <a:solidFill>
                  <a:schemeClr val="tx2"/>
                </a:solidFill>
              </a:ln>
            </p:spPr>
          </p:pic>
        </p:grpSp>
        <p:grpSp>
          <p:nvGrpSpPr>
            <p:cNvPr id="77" name="Group 76"/>
            <p:cNvGrpSpPr/>
            <p:nvPr/>
          </p:nvGrpSpPr>
          <p:grpSpPr>
            <a:xfrm>
              <a:off x="1649924" y="1504807"/>
              <a:ext cx="1054954" cy="1102122"/>
              <a:chOff x="1649924" y="1504807"/>
              <a:chExt cx="1054954" cy="1102122"/>
            </a:xfrm>
          </p:grpSpPr>
          <p:sp>
            <p:nvSpPr>
              <p:cNvPr id="9" name="Rectangle 8"/>
              <p:cNvSpPr/>
              <p:nvPr/>
            </p:nvSpPr>
            <p:spPr>
              <a:xfrm>
                <a:off x="1649924" y="1504807"/>
                <a:ext cx="1054954" cy="584775"/>
              </a:xfrm>
              <a:prstGeom prst="rect">
                <a:avLst/>
              </a:prstGeom>
            </p:spPr>
            <p:txBody>
              <a:bodyPr wrap="square">
                <a:spAutoFit/>
              </a:bodyPr>
              <a:lstStyle/>
              <a:p>
                <a:pPr algn="ctr" eaLnBrk="0" fontAlgn="base" hangingPunct="0">
                  <a:spcBef>
                    <a:spcPct val="0"/>
                  </a:spcBef>
                  <a:spcAft>
                    <a:spcPct val="0"/>
                  </a:spcAft>
                </a:pPr>
                <a:r>
                  <a:rPr lang="en-US" sz="1600" b="1" dirty="0">
                    <a:solidFill>
                      <a:srgbClr val="5F5F5F"/>
                    </a:solidFill>
                    <a:latin typeface="Arial" charset="0"/>
                    <a:cs typeface="Arial" charset="0"/>
                  </a:rPr>
                  <a:t>Local</a:t>
                </a:r>
                <a:r>
                  <a:rPr lang="en-US" sz="1600" b="1" dirty="0">
                    <a:solidFill>
                      <a:srgbClr val="FF00FF"/>
                    </a:solidFill>
                    <a:latin typeface="Arial" charset="0"/>
                    <a:cs typeface="Arial" charset="0"/>
                  </a:rPr>
                  <a:t/>
                </a:r>
                <a:br>
                  <a:rPr lang="en-US" sz="1600" b="1" dirty="0">
                    <a:solidFill>
                      <a:srgbClr val="FF00FF"/>
                    </a:solidFill>
                    <a:latin typeface="Arial" charset="0"/>
                    <a:cs typeface="Arial" charset="0"/>
                  </a:rPr>
                </a:br>
                <a:r>
                  <a:rPr lang="en-US" sz="1600" b="1" dirty="0">
                    <a:solidFill>
                      <a:srgbClr val="5F5F5F"/>
                    </a:solidFill>
                    <a:latin typeface="Arial" charset="0"/>
                    <a:cs typeface="Arial" charset="0"/>
                  </a:rPr>
                  <a:t>Develop</a:t>
                </a:r>
              </a:p>
            </p:txBody>
          </p:sp>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91962" y="2030658"/>
                <a:ext cx="907128" cy="576271"/>
              </a:xfrm>
              <a:prstGeom prst="rect">
                <a:avLst/>
              </a:prstGeom>
            </p:spPr>
          </p:pic>
        </p:grpSp>
        <p:sp>
          <p:nvSpPr>
            <p:cNvPr id="72" name="Right Arrow 71"/>
            <p:cNvSpPr/>
            <p:nvPr/>
          </p:nvSpPr>
          <p:spPr>
            <a:xfrm>
              <a:off x="2942407" y="2250620"/>
              <a:ext cx="1145917" cy="263980"/>
            </a:xfrm>
            <a:prstGeom prst="rightArrow">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a:solidFill>
                  <a:srgbClr val="FFFFFF"/>
                </a:solidFill>
              </a:endParaRPr>
            </a:p>
          </p:txBody>
        </p:sp>
      </p:grpSp>
      <p:sp>
        <p:nvSpPr>
          <p:cNvPr id="73" name="Rectangle 72"/>
          <p:cNvSpPr/>
          <p:nvPr/>
        </p:nvSpPr>
        <p:spPr>
          <a:xfrm>
            <a:off x="6743552" y="1607059"/>
            <a:ext cx="4648199" cy="1178736"/>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a:solidFill>
                <a:srgbClr val="FFFFFF"/>
              </a:solidFill>
            </a:endParaRPr>
          </a:p>
        </p:txBody>
      </p:sp>
      <p:sp>
        <p:nvSpPr>
          <p:cNvPr id="74" name="Down Arrow 73"/>
          <p:cNvSpPr/>
          <p:nvPr/>
        </p:nvSpPr>
        <p:spPr>
          <a:xfrm>
            <a:off x="8884075" y="2846343"/>
            <a:ext cx="367150" cy="378156"/>
          </a:xfrm>
          <a:prstGeom prst="downArrow">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a:solidFill>
                <a:srgbClr val="FFFFFF"/>
              </a:solidFill>
            </a:endParaRPr>
          </a:p>
        </p:txBody>
      </p:sp>
      <p:sp>
        <p:nvSpPr>
          <p:cNvPr id="78" name="Rectangle 77"/>
          <p:cNvSpPr/>
          <p:nvPr/>
        </p:nvSpPr>
        <p:spPr>
          <a:xfrm>
            <a:off x="6743551" y="3255982"/>
            <a:ext cx="4648198" cy="861016"/>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eaLnBrk="0" fontAlgn="base" hangingPunct="0">
              <a:lnSpc>
                <a:spcPct val="90000"/>
              </a:lnSpc>
              <a:spcBef>
                <a:spcPct val="0"/>
              </a:spcBef>
              <a:spcAft>
                <a:spcPct val="0"/>
              </a:spcAft>
            </a:pPr>
            <a:r>
              <a:rPr lang="en-US" sz="1600" b="1" dirty="0" err="1">
                <a:solidFill>
                  <a:srgbClr val="5F5F5F"/>
                </a:solidFill>
                <a:latin typeface="Arial" charset="0"/>
                <a:ea typeface="Arial" charset="0"/>
                <a:cs typeface="Arial" charset="0"/>
              </a:rPr>
              <a:t>Fn</a:t>
            </a:r>
            <a:r>
              <a:rPr lang="en-US" sz="1600" b="1" dirty="0">
                <a:solidFill>
                  <a:srgbClr val="5F5F5F"/>
                </a:solidFill>
                <a:latin typeface="Arial" charset="0"/>
                <a:ea typeface="Arial" charset="0"/>
                <a:cs typeface="Arial" charset="0"/>
              </a:rPr>
              <a:t> Flow</a:t>
            </a:r>
          </a:p>
        </p:txBody>
      </p:sp>
      <p:grpSp>
        <p:nvGrpSpPr>
          <p:cNvPr id="95" name="Group 94"/>
          <p:cNvGrpSpPr/>
          <p:nvPr/>
        </p:nvGrpSpPr>
        <p:grpSpPr>
          <a:xfrm>
            <a:off x="7164490" y="3517321"/>
            <a:ext cx="3806320" cy="462596"/>
            <a:chOff x="1704288" y="3552436"/>
            <a:chExt cx="3806320" cy="462596"/>
          </a:xfrm>
        </p:grpSpPr>
        <p:pic>
          <p:nvPicPr>
            <p:cNvPr id="83" name="Picture 8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04288" y="3552436"/>
              <a:ext cx="1991062" cy="247944"/>
            </a:xfrm>
            <a:prstGeom prst="rect">
              <a:avLst/>
            </a:prstGeom>
          </p:spPr>
        </p:pic>
        <p:pic>
          <p:nvPicPr>
            <p:cNvPr id="82" name="Picture 8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31886" y="3592608"/>
              <a:ext cx="1978722" cy="422424"/>
            </a:xfrm>
            <a:prstGeom prst="rect">
              <a:avLst/>
            </a:prstGeom>
          </p:spPr>
        </p:pic>
      </p:grpSp>
      <p:grpSp>
        <p:nvGrpSpPr>
          <p:cNvPr id="96" name="Group 95"/>
          <p:cNvGrpSpPr/>
          <p:nvPr/>
        </p:nvGrpSpPr>
        <p:grpSpPr>
          <a:xfrm>
            <a:off x="7001640" y="4804405"/>
            <a:ext cx="4132023" cy="394016"/>
            <a:chOff x="1217612" y="4876800"/>
            <a:chExt cx="4132023" cy="394016"/>
          </a:xfrm>
        </p:grpSpPr>
        <p:pic>
          <p:nvPicPr>
            <p:cNvPr id="31" name="Picture 12"/>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gray">
            <a:xfrm>
              <a:off x="3394324" y="4892566"/>
              <a:ext cx="344688" cy="3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4"/>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bwMode="gray">
            <a:xfrm>
              <a:off x="4246358" y="4933341"/>
              <a:ext cx="485283" cy="266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5"/>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gray">
            <a:xfrm>
              <a:off x="2611227" y="4920412"/>
              <a:ext cx="275751" cy="30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1"/>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180012" y="4946269"/>
              <a:ext cx="169623" cy="23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 name="Group 102"/>
            <p:cNvGrpSpPr>
              <a:grpSpLocks noChangeAspect="1"/>
            </p:cNvGrpSpPr>
            <p:nvPr/>
          </p:nvGrpSpPr>
          <p:grpSpPr bwMode="auto">
            <a:xfrm>
              <a:off x="1217612" y="4876800"/>
              <a:ext cx="172344" cy="352852"/>
              <a:chOff x="4686300" y="1439863"/>
              <a:chExt cx="1577975" cy="2936875"/>
            </a:xfrm>
          </p:grpSpPr>
          <p:sp>
            <p:nvSpPr>
              <p:cNvPr id="36"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37"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38"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39"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0"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1"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2"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3"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4"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5"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6"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7"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8"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9"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grpSp>
        <p:pic>
          <p:nvPicPr>
            <p:cNvPr id="50" name="Picture 75"/>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897302" y="4948810"/>
              <a:ext cx="206579" cy="2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 name="Rectangle 70"/>
          <p:cNvSpPr/>
          <p:nvPr/>
        </p:nvSpPr>
        <p:spPr>
          <a:xfrm>
            <a:off x="6743551" y="4170383"/>
            <a:ext cx="4648198" cy="1041893"/>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eaLnBrk="0" fontAlgn="base" hangingPunct="0">
              <a:lnSpc>
                <a:spcPct val="90000"/>
              </a:lnSpc>
              <a:spcBef>
                <a:spcPct val="0"/>
              </a:spcBef>
              <a:spcAft>
                <a:spcPct val="0"/>
              </a:spcAft>
            </a:pPr>
            <a:r>
              <a:rPr lang="en-US" sz="1600" b="1">
                <a:solidFill>
                  <a:srgbClr val="5F5F5F"/>
                </a:solidFill>
                <a:latin typeface="Arial" charset="0"/>
                <a:ea typeface="Arial" charset="0"/>
                <a:cs typeface="Arial" charset="0"/>
              </a:rPr>
              <a:t>Polyglot Function Engine</a:t>
            </a:r>
            <a:endParaRPr lang="en-US" sz="1600" b="1" dirty="0">
              <a:solidFill>
                <a:srgbClr val="5F5F5F"/>
              </a:solidFill>
              <a:latin typeface="Arial" charset="0"/>
              <a:ea typeface="Arial" charset="0"/>
              <a:cs typeface="Arial" charset="0"/>
            </a:endParaRPr>
          </a:p>
        </p:txBody>
      </p:sp>
      <p:grpSp>
        <p:nvGrpSpPr>
          <p:cNvPr id="97" name="Group 96"/>
          <p:cNvGrpSpPr/>
          <p:nvPr/>
        </p:nvGrpSpPr>
        <p:grpSpPr>
          <a:xfrm>
            <a:off x="7372091" y="4459889"/>
            <a:ext cx="3302582" cy="325926"/>
            <a:chOff x="1546981" y="4550874"/>
            <a:chExt cx="3302582" cy="325926"/>
          </a:xfrm>
        </p:grpSpPr>
        <p:grpSp>
          <p:nvGrpSpPr>
            <p:cNvPr id="84" name="Group 83"/>
            <p:cNvGrpSpPr/>
            <p:nvPr/>
          </p:nvGrpSpPr>
          <p:grpSpPr>
            <a:xfrm>
              <a:off x="1546981" y="4550874"/>
              <a:ext cx="334824" cy="325926"/>
              <a:chOff x="2294428" y="4249567"/>
              <a:chExt cx="334824" cy="325926"/>
            </a:xfrm>
          </p:grpSpPr>
          <p:sp>
            <p:nvSpPr>
              <p:cNvPr id="51" name="Oval 50"/>
              <p:cNvSpPr/>
              <p:nvPr/>
            </p:nvSpPr>
            <p:spPr>
              <a:xfrm>
                <a:off x="2294428" y="4255453"/>
                <a:ext cx="320040" cy="320040"/>
              </a:xfrm>
              <a:prstGeom prst="ellipse">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i="1" dirty="0">
                  <a:solidFill>
                    <a:srgbClr val="FF0000"/>
                  </a:solidFill>
                </a:endParaRPr>
              </a:p>
            </p:txBody>
          </p:sp>
          <p:sp>
            <p:nvSpPr>
              <p:cNvPr id="53" name="Rectangle 52"/>
              <p:cNvSpPr/>
              <p:nvPr/>
            </p:nvSpPr>
            <p:spPr>
              <a:xfrm>
                <a:off x="2295507" y="4249567"/>
                <a:ext cx="333745" cy="276999"/>
              </a:xfrm>
              <a:prstGeom prst="rect">
                <a:avLst/>
              </a:prstGeom>
            </p:spPr>
            <p:txBody>
              <a:bodyPr wrap="none" anchor="ctr" anchorCtr="1">
                <a:spAutoFit/>
              </a:bodyPr>
              <a:lstStyle/>
              <a:p>
                <a:pPr algn="ctr" eaLnBrk="0" fontAlgn="base" hangingPunct="0">
                  <a:spcBef>
                    <a:spcPct val="0"/>
                  </a:spcBef>
                  <a:spcAft>
                    <a:spcPct val="0"/>
                  </a:spcAft>
                </a:pPr>
                <a:r>
                  <a:rPr lang="en-US" sz="1200" b="1" i="1" dirty="0" err="1">
                    <a:solidFill>
                      <a:srgbClr val="FF0000"/>
                    </a:solidFill>
                    <a:latin typeface="Trebuchet MS" charset="0"/>
                    <a:ea typeface="Trebuchet MS" charset="0"/>
                    <a:cs typeface="Trebuchet MS" charset="0"/>
                  </a:rPr>
                  <a:t>fn</a:t>
                </a:r>
                <a:endParaRPr lang="en-US" sz="1200" b="1" i="1" dirty="0">
                  <a:solidFill>
                    <a:srgbClr val="FF0000"/>
                  </a:solidFill>
                  <a:latin typeface="Arial" charset="0"/>
                  <a:cs typeface="Arial" charset="0"/>
                </a:endParaRPr>
              </a:p>
            </p:txBody>
          </p:sp>
        </p:grpSp>
        <p:grpSp>
          <p:nvGrpSpPr>
            <p:cNvPr id="85" name="Group 84"/>
            <p:cNvGrpSpPr/>
            <p:nvPr/>
          </p:nvGrpSpPr>
          <p:grpSpPr>
            <a:xfrm>
              <a:off x="2536234" y="4550874"/>
              <a:ext cx="334824" cy="325926"/>
              <a:chOff x="2294428" y="4249567"/>
              <a:chExt cx="334824" cy="325926"/>
            </a:xfrm>
          </p:grpSpPr>
          <p:sp>
            <p:nvSpPr>
              <p:cNvPr id="86" name="Oval 85"/>
              <p:cNvSpPr/>
              <p:nvPr/>
            </p:nvSpPr>
            <p:spPr>
              <a:xfrm>
                <a:off x="2294428" y="4255453"/>
                <a:ext cx="320040" cy="320040"/>
              </a:xfrm>
              <a:prstGeom prst="ellipse">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i="1" dirty="0">
                  <a:solidFill>
                    <a:srgbClr val="FF0000"/>
                  </a:solidFill>
                </a:endParaRPr>
              </a:p>
            </p:txBody>
          </p:sp>
          <p:sp>
            <p:nvSpPr>
              <p:cNvPr id="87" name="Rectangle 86"/>
              <p:cNvSpPr/>
              <p:nvPr/>
            </p:nvSpPr>
            <p:spPr>
              <a:xfrm>
                <a:off x="2295507" y="4249567"/>
                <a:ext cx="333745" cy="276999"/>
              </a:xfrm>
              <a:prstGeom prst="rect">
                <a:avLst/>
              </a:prstGeom>
            </p:spPr>
            <p:txBody>
              <a:bodyPr wrap="none" anchor="ctr" anchorCtr="1">
                <a:spAutoFit/>
              </a:bodyPr>
              <a:lstStyle/>
              <a:p>
                <a:pPr algn="ctr" eaLnBrk="0" fontAlgn="base" hangingPunct="0">
                  <a:spcBef>
                    <a:spcPct val="0"/>
                  </a:spcBef>
                  <a:spcAft>
                    <a:spcPct val="0"/>
                  </a:spcAft>
                </a:pPr>
                <a:r>
                  <a:rPr lang="en-US" sz="1200" b="1" i="1" dirty="0" err="1">
                    <a:solidFill>
                      <a:srgbClr val="FF0000"/>
                    </a:solidFill>
                    <a:latin typeface="Trebuchet MS" charset="0"/>
                    <a:ea typeface="Trebuchet MS" charset="0"/>
                    <a:cs typeface="Trebuchet MS" charset="0"/>
                  </a:rPr>
                  <a:t>fn</a:t>
                </a:r>
                <a:endParaRPr lang="en-US" sz="1200" b="1" i="1" dirty="0">
                  <a:solidFill>
                    <a:srgbClr val="FF0000"/>
                  </a:solidFill>
                  <a:latin typeface="Arial" charset="0"/>
                  <a:cs typeface="Arial" charset="0"/>
                </a:endParaRPr>
              </a:p>
            </p:txBody>
          </p:sp>
        </p:grpSp>
        <p:grpSp>
          <p:nvGrpSpPr>
            <p:cNvPr id="88" name="Group 87"/>
            <p:cNvGrpSpPr/>
            <p:nvPr/>
          </p:nvGrpSpPr>
          <p:grpSpPr>
            <a:xfrm>
              <a:off x="3525487" y="4550874"/>
              <a:ext cx="334824" cy="325926"/>
              <a:chOff x="2294428" y="4249567"/>
              <a:chExt cx="334824" cy="325926"/>
            </a:xfrm>
          </p:grpSpPr>
          <p:sp>
            <p:nvSpPr>
              <p:cNvPr id="89" name="Oval 88"/>
              <p:cNvSpPr/>
              <p:nvPr/>
            </p:nvSpPr>
            <p:spPr>
              <a:xfrm>
                <a:off x="2294428" y="4255453"/>
                <a:ext cx="320040" cy="320040"/>
              </a:xfrm>
              <a:prstGeom prst="ellipse">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i="1" dirty="0">
                  <a:solidFill>
                    <a:srgbClr val="FF0000"/>
                  </a:solidFill>
                </a:endParaRPr>
              </a:p>
            </p:txBody>
          </p:sp>
          <p:sp>
            <p:nvSpPr>
              <p:cNvPr id="90" name="Rectangle 89"/>
              <p:cNvSpPr/>
              <p:nvPr/>
            </p:nvSpPr>
            <p:spPr>
              <a:xfrm>
                <a:off x="2295507" y="4249567"/>
                <a:ext cx="333745" cy="276999"/>
              </a:xfrm>
              <a:prstGeom prst="rect">
                <a:avLst/>
              </a:prstGeom>
            </p:spPr>
            <p:txBody>
              <a:bodyPr wrap="none" anchor="ctr" anchorCtr="1">
                <a:spAutoFit/>
              </a:bodyPr>
              <a:lstStyle/>
              <a:p>
                <a:pPr algn="ctr" eaLnBrk="0" fontAlgn="base" hangingPunct="0">
                  <a:spcBef>
                    <a:spcPct val="0"/>
                  </a:spcBef>
                  <a:spcAft>
                    <a:spcPct val="0"/>
                  </a:spcAft>
                </a:pPr>
                <a:r>
                  <a:rPr lang="en-US" sz="1200" b="1" i="1" dirty="0" err="1">
                    <a:solidFill>
                      <a:srgbClr val="FF0000"/>
                    </a:solidFill>
                    <a:latin typeface="Trebuchet MS" charset="0"/>
                    <a:ea typeface="Trebuchet MS" charset="0"/>
                    <a:cs typeface="Trebuchet MS" charset="0"/>
                  </a:rPr>
                  <a:t>fn</a:t>
                </a:r>
                <a:endParaRPr lang="en-US" sz="1200" b="1" i="1" dirty="0">
                  <a:solidFill>
                    <a:srgbClr val="FF0000"/>
                  </a:solidFill>
                  <a:latin typeface="Arial" charset="0"/>
                  <a:cs typeface="Arial" charset="0"/>
                </a:endParaRPr>
              </a:p>
            </p:txBody>
          </p:sp>
        </p:grpSp>
        <p:grpSp>
          <p:nvGrpSpPr>
            <p:cNvPr id="91" name="Group 90"/>
            <p:cNvGrpSpPr/>
            <p:nvPr/>
          </p:nvGrpSpPr>
          <p:grpSpPr>
            <a:xfrm>
              <a:off x="4515818" y="4550874"/>
              <a:ext cx="333745" cy="325926"/>
              <a:chOff x="2292271" y="4249567"/>
              <a:chExt cx="333745" cy="325926"/>
            </a:xfrm>
          </p:grpSpPr>
          <p:sp>
            <p:nvSpPr>
              <p:cNvPr id="92" name="Oval 91"/>
              <p:cNvSpPr/>
              <p:nvPr/>
            </p:nvSpPr>
            <p:spPr>
              <a:xfrm>
                <a:off x="2294428" y="4255453"/>
                <a:ext cx="320040" cy="320040"/>
              </a:xfrm>
              <a:prstGeom prst="ellipse">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i="1" dirty="0">
                  <a:solidFill>
                    <a:srgbClr val="FF0000"/>
                  </a:solidFill>
                </a:endParaRPr>
              </a:p>
            </p:txBody>
          </p:sp>
          <p:sp>
            <p:nvSpPr>
              <p:cNvPr id="93" name="Rectangle 92"/>
              <p:cNvSpPr/>
              <p:nvPr/>
            </p:nvSpPr>
            <p:spPr>
              <a:xfrm>
                <a:off x="2292271" y="4249567"/>
                <a:ext cx="333745" cy="276999"/>
              </a:xfrm>
              <a:prstGeom prst="rect">
                <a:avLst/>
              </a:prstGeom>
            </p:spPr>
            <p:txBody>
              <a:bodyPr wrap="none" anchor="ctr" anchorCtr="1">
                <a:spAutoFit/>
              </a:bodyPr>
              <a:lstStyle/>
              <a:p>
                <a:pPr algn="ctr" eaLnBrk="0" fontAlgn="base" hangingPunct="0">
                  <a:spcBef>
                    <a:spcPct val="0"/>
                  </a:spcBef>
                  <a:spcAft>
                    <a:spcPct val="0"/>
                  </a:spcAft>
                </a:pPr>
                <a:r>
                  <a:rPr lang="en-US" sz="1200" b="1" i="1" dirty="0" err="1">
                    <a:solidFill>
                      <a:srgbClr val="FF0000"/>
                    </a:solidFill>
                    <a:latin typeface="Trebuchet MS" charset="0"/>
                    <a:ea typeface="Trebuchet MS" charset="0"/>
                    <a:cs typeface="Trebuchet MS" charset="0"/>
                  </a:rPr>
                  <a:t>fn</a:t>
                </a:r>
                <a:endParaRPr lang="en-US" sz="1200" b="1" i="1" dirty="0">
                  <a:solidFill>
                    <a:srgbClr val="FF0000"/>
                  </a:solidFill>
                  <a:latin typeface="Arial" charset="0"/>
                  <a:cs typeface="Arial" charset="0"/>
                </a:endParaRPr>
              </a:p>
            </p:txBody>
          </p:sp>
        </p:grpSp>
      </p:grpSp>
      <p:grpSp>
        <p:nvGrpSpPr>
          <p:cNvPr id="101" name="Group 100"/>
          <p:cNvGrpSpPr/>
          <p:nvPr/>
        </p:nvGrpSpPr>
        <p:grpSpPr>
          <a:xfrm>
            <a:off x="7155133" y="5428962"/>
            <a:ext cx="3825034" cy="443943"/>
            <a:chOff x="1293812" y="5410200"/>
            <a:chExt cx="3825034" cy="443943"/>
          </a:xfrm>
        </p:grpSpPr>
        <p:sp>
          <p:nvSpPr>
            <p:cNvPr id="68" name="Rectangle 67"/>
            <p:cNvSpPr/>
            <p:nvPr/>
          </p:nvSpPr>
          <p:spPr>
            <a:xfrm>
              <a:off x="2048800" y="5486400"/>
              <a:ext cx="2315057" cy="338554"/>
            </a:xfrm>
            <a:prstGeom prst="rect">
              <a:avLst/>
            </a:prstGeom>
          </p:spPr>
          <p:txBody>
            <a:bodyPr wrap="none">
              <a:spAutoFit/>
            </a:bodyPr>
            <a:lstStyle/>
            <a:p>
              <a:pPr algn="ctr" eaLnBrk="0" fontAlgn="base" hangingPunct="0">
                <a:spcBef>
                  <a:spcPct val="0"/>
                </a:spcBef>
                <a:spcAft>
                  <a:spcPct val="0"/>
                </a:spcAft>
              </a:pPr>
              <a:r>
                <a:rPr lang="en-US" sz="1600" b="1" dirty="0">
                  <a:solidFill>
                    <a:srgbClr val="5F5F5F"/>
                  </a:solidFill>
                  <a:latin typeface="Arial" charset="0"/>
                  <a:cs typeface="Arial" charset="0"/>
                </a:rPr>
                <a:t>Managed  </a:t>
              </a:r>
              <a:r>
                <a:rPr lang="en-US" sz="1600" b="1" dirty="0" err="1">
                  <a:solidFill>
                    <a:srgbClr val="5F5F5F"/>
                  </a:solidFill>
                  <a:latin typeface="Arial" charset="0"/>
                  <a:cs typeface="Arial" charset="0"/>
                </a:rPr>
                <a:t>Kubernetes</a:t>
              </a:r>
              <a:endParaRPr lang="en-US" sz="1600" b="1" dirty="0">
                <a:solidFill>
                  <a:srgbClr val="5F5F5F"/>
                </a:solidFill>
                <a:latin typeface="Arial" charset="0"/>
                <a:cs typeface="Arial" charset="0"/>
              </a:endParaRPr>
            </a:p>
          </p:txBody>
        </p:sp>
        <p:pic>
          <p:nvPicPr>
            <p:cNvPr id="99" name="Picture 9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293812" y="5410200"/>
              <a:ext cx="433917" cy="433917"/>
            </a:xfrm>
            <a:prstGeom prst="rect">
              <a:avLst/>
            </a:prstGeom>
          </p:spPr>
        </p:pic>
        <p:pic>
          <p:nvPicPr>
            <p:cNvPr id="100" name="Picture 9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684929" y="5420226"/>
              <a:ext cx="433917" cy="433917"/>
            </a:xfrm>
            <a:prstGeom prst="rect">
              <a:avLst/>
            </a:prstGeom>
          </p:spPr>
        </p:pic>
      </p:grpSp>
      <p:pic>
        <p:nvPicPr>
          <p:cNvPr id="58" name="Picture 57"/>
          <p:cNvPicPr>
            <a:picLocks noChangeAspect="1"/>
          </p:cNvPicPr>
          <p:nvPr/>
        </p:nvPicPr>
        <p:blipFill>
          <a:blip r:embed="rId14"/>
          <a:stretch>
            <a:fillRect/>
          </a:stretch>
        </p:blipFill>
        <p:spPr>
          <a:xfrm>
            <a:off x="10934551" y="228601"/>
            <a:ext cx="963829" cy="401595"/>
          </a:xfrm>
          <a:prstGeom prst="rect">
            <a:avLst/>
          </a:prstGeom>
          <a:noFill/>
          <a:ln w="57150">
            <a:noFill/>
          </a:ln>
        </p:spPr>
      </p:pic>
      <p:sp>
        <p:nvSpPr>
          <p:cNvPr id="16" name="Slide Number Placeholder 15"/>
          <p:cNvSpPr>
            <a:spLocks noGrp="1"/>
          </p:cNvSpPr>
          <p:nvPr>
            <p:ph type="sldNum" sz="quarter" idx="12"/>
          </p:nvPr>
        </p:nvSpPr>
        <p:spPr/>
        <p:txBody>
          <a:bodyPr/>
          <a:lstStyle/>
          <a:p>
            <a:fld id="{C51EAA63-D034-42AE-91FA-B13B9518C7BE}" type="slidenum">
              <a:rPr lang="en-GB" smtClean="0"/>
              <a:t>22</a:t>
            </a:fld>
            <a:endParaRPr lang="en-GB"/>
          </a:p>
        </p:txBody>
      </p:sp>
    </p:spTree>
    <p:custDataLst>
      <p:tags r:id="rId1"/>
    </p:custDataLst>
    <p:extLst>
      <p:ext uri="{BB962C8B-B14F-4D97-AF65-F5344CB8AC3E}">
        <p14:creationId xmlns:p14="http://schemas.microsoft.com/office/powerpoint/2010/main" val="218239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Archived Slides</a:t>
            </a:r>
            <a:endParaRPr lang="nl-NL" dirty="0"/>
          </a:p>
        </p:txBody>
      </p:sp>
      <p:sp>
        <p:nvSpPr>
          <p:cNvPr id="3" name="Content Placeholder 2"/>
          <p:cNvSpPr>
            <a:spLocks noGrp="1"/>
          </p:cNvSpPr>
          <p:nvPr>
            <p:ph idx="1"/>
          </p:nvPr>
        </p:nvSpPr>
        <p:spPr/>
        <p:txBody>
          <a:bodyPr/>
          <a:lstStyle/>
          <a:p>
            <a:endParaRPr lang="nl-NL"/>
          </a:p>
        </p:txBody>
      </p:sp>
    </p:spTree>
    <p:extLst>
      <p:ext uri="{BB962C8B-B14F-4D97-AF65-F5344CB8AC3E}">
        <p14:creationId xmlns:p14="http://schemas.microsoft.com/office/powerpoint/2010/main" val="33926744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Shop</a:t>
            </a:r>
            <a:endParaRPr lang="nl-NL" dirty="0"/>
          </a:p>
        </p:txBody>
      </p:sp>
      <p:sp>
        <p:nvSpPr>
          <p:cNvPr id="4" name="Rounded Rectangle 3"/>
          <p:cNvSpPr/>
          <p:nvPr/>
        </p:nvSpPr>
        <p:spPr>
          <a:xfrm>
            <a:off x="4419601" y="28999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a:t>
            </a:r>
            <a:endParaRPr lang="nl-NL" dirty="0"/>
          </a:p>
        </p:txBody>
      </p:sp>
      <p:sp>
        <p:nvSpPr>
          <p:cNvPr id="5" name="Rounded Rectangle 4"/>
          <p:cNvSpPr/>
          <p:nvPr/>
        </p:nvSpPr>
        <p:spPr>
          <a:xfrm>
            <a:off x="1937657" y="28999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 Catalog</a:t>
            </a:r>
            <a:endParaRPr lang="nl-NL" dirty="0"/>
          </a:p>
        </p:txBody>
      </p:sp>
      <p:sp>
        <p:nvSpPr>
          <p:cNvPr id="6" name="Rounded Rectangle 5"/>
          <p:cNvSpPr/>
          <p:nvPr/>
        </p:nvSpPr>
        <p:spPr>
          <a:xfrm>
            <a:off x="6901545" y="45216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Logistics (Warehouse, Stock, Shipping)</a:t>
            </a:r>
            <a:endParaRPr lang="nl-NL" dirty="0"/>
          </a:p>
        </p:txBody>
      </p:sp>
      <p:sp>
        <p:nvSpPr>
          <p:cNvPr id="7" name="Rounded Rectangle 6"/>
          <p:cNvSpPr/>
          <p:nvPr/>
        </p:nvSpPr>
        <p:spPr>
          <a:xfrm>
            <a:off x="4123508" y="1464911"/>
            <a:ext cx="4802777" cy="553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Shop</a:t>
            </a:r>
            <a:endParaRPr lang="nl-NL" dirty="0"/>
          </a:p>
        </p:txBody>
      </p:sp>
      <p:sp>
        <p:nvSpPr>
          <p:cNvPr id="8" name="Rounded Rectangle 7"/>
          <p:cNvSpPr/>
          <p:nvPr/>
        </p:nvSpPr>
        <p:spPr>
          <a:xfrm>
            <a:off x="6901545" y="28999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Customers</a:t>
            </a:r>
            <a:endParaRPr lang="nl-NL" dirty="0"/>
          </a:p>
        </p:txBody>
      </p:sp>
      <p:sp>
        <p:nvSpPr>
          <p:cNvPr id="9" name="Rounded Rectangle 8"/>
          <p:cNvSpPr/>
          <p:nvPr/>
        </p:nvSpPr>
        <p:spPr>
          <a:xfrm>
            <a:off x="9222378" y="28999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Loyalty Program</a:t>
            </a:r>
            <a:endParaRPr lang="nl-NL" dirty="0"/>
          </a:p>
        </p:txBody>
      </p:sp>
      <p:sp>
        <p:nvSpPr>
          <p:cNvPr id="10" name="Rounded Rectangle 9"/>
          <p:cNvSpPr/>
          <p:nvPr/>
        </p:nvSpPr>
        <p:spPr>
          <a:xfrm>
            <a:off x="1937657" y="45216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Pricing &amp; Discounts</a:t>
            </a:r>
            <a:endParaRPr lang="nl-NL" dirty="0"/>
          </a:p>
        </p:txBody>
      </p:sp>
      <p:sp>
        <p:nvSpPr>
          <p:cNvPr id="11" name="Rounded Rectangle 10"/>
          <p:cNvSpPr/>
          <p:nvPr/>
        </p:nvSpPr>
        <p:spPr>
          <a:xfrm>
            <a:off x="4471854" y="45216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Billing</a:t>
            </a:r>
            <a:endParaRPr lang="nl-NL" dirty="0"/>
          </a:p>
        </p:txBody>
      </p:sp>
      <p:sp>
        <p:nvSpPr>
          <p:cNvPr id="12" name="Rounded Rectangle 11"/>
          <p:cNvSpPr/>
          <p:nvPr/>
        </p:nvSpPr>
        <p:spPr>
          <a:xfrm>
            <a:off x="9222378" y="45216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r>
              <a:rPr lang="en-US" dirty="0"/>
              <a:t> </a:t>
            </a:r>
            <a:r>
              <a:rPr lang="en-US" dirty="0" smtClean="0"/>
              <a:t>&amp; Collection</a:t>
            </a:r>
            <a:endParaRPr lang="nl-NL" dirty="0"/>
          </a:p>
        </p:txBody>
      </p:sp>
    </p:spTree>
    <p:extLst>
      <p:ext uri="{BB962C8B-B14F-4D97-AF65-F5344CB8AC3E}">
        <p14:creationId xmlns:p14="http://schemas.microsoft.com/office/powerpoint/2010/main" val="2633162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Storyline</a:t>
            </a:r>
            <a:endParaRPr lang="nl-NL" dirty="0"/>
          </a:p>
        </p:txBody>
      </p:sp>
      <p:sp>
        <p:nvSpPr>
          <p:cNvPr id="3" name="Content Placeholder 2"/>
          <p:cNvSpPr>
            <a:spLocks noGrp="1"/>
          </p:cNvSpPr>
          <p:nvPr>
            <p:ph idx="1"/>
          </p:nvPr>
        </p:nvSpPr>
        <p:spPr/>
        <p:txBody>
          <a:bodyPr>
            <a:normAutofit fontScale="92500" lnSpcReduction="20000"/>
          </a:bodyPr>
          <a:lstStyle/>
          <a:p>
            <a:r>
              <a:rPr lang="en-US" dirty="0" smtClean="0"/>
              <a:t>Shop can be </a:t>
            </a:r>
          </a:p>
          <a:p>
            <a:pPr lvl="1"/>
            <a:r>
              <a:rPr lang="en-US" dirty="0" smtClean="0"/>
              <a:t>on line, multi-channel: web, mobile, chat</a:t>
            </a:r>
          </a:p>
          <a:p>
            <a:pPr lvl="1"/>
            <a:r>
              <a:rPr lang="en-US" dirty="0"/>
              <a:t>o</a:t>
            </a:r>
            <a:r>
              <a:rPr lang="en-US" dirty="0" smtClean="0"/>
              <a:t>ffline – bricks &amp; mortars store ??</a:t>
            </a:r>
          </a:p>
          <a:p>
            <a:r>
              <a:rPr lang="en-US" dirty="0" smtClean="0"/>
              <a:t>Consumer can</a:t>
            </a:r>
          </a:p>
          <a:p>
            <a:pPr lvl="1"/>
            <a:r>
              <a:rPr lang="en-US" dirty="0" smtClean="0"/>
              <a:t>Sign up</a:t>
            </a:r>
          </a:p>
          <a:p>
            <a:pPr lvl="1"/>
            <a:r>
              <a:rPr lang="en-US" dirty="0" smtClean="0"/>
              <a:t>Search products</a:t>
            </a:r>
          </a:p>
          <a:p>
            <a:pPr lvl="1"/>
            <a:r>
              <a:rPr lang="en-US" dirty="0" smtClean="0"/>
              <a:t>Optional: Get recommendations (based on past orders &amp; current basket contents)</a:t>
            </a:r>
          </a:p>
          <a:p>
            <a:pPr lvl="1"/>
            <a:r>
              <a:rPr lang="en-US" dirty="0" smtClean="0"/>
              <a:t>Manage shopping basket</a:t>
            </a:r>
          </a:p>
          <a:p>
            <a:pPr lvl="1"/>
            <a:r>
              <a:rPr lang="en-US" dirty="0" smtClean="0"/>
              <a:t>Inspect order total (price) for items in basket (after product discounts and loyalty deduction has been calculated)</a:t>
            </a:r>
          </a:p>
          <a:p>
            <a:pPr lvl="1"/>
            <a:r>
              <a:rPr lang="en-US" dirty="0" smtClean="0"/>
              <a:t>Sign up for loyalty program</a:t>
            </a:r>
          </a:p>
          <a:p>
            <a:pPr lvl="1"/>
            <a:r>
              <a:rPr lang="en-US" dirty="0" smtClean="0"/>
              <a:t>Place an order</a:t>
            </a:r>
          </a:p>
          <a:p>
            <a:pPr lvl="1"/>
            <a:r>
              <a:rPr lang="en-US" dirty="0" smtClean="0"/>
              <a:t>Inspect order status</a:t>
            </a:r>
          </a:p>
          <a:p>
            <a:pPr lvl="1"/>
            <a:r>
              <a:rPr lang="en-US" dirty="0" smtClean="0"/>
              <a:t>Check invoices (and underlying billing details) and payment status</a:t>
            </a:r>
            <a:endParaRPr lang="nl-NL" dirty="0"/>
          </a:p>
        </p:txBody>
      </p:sp>
    </p:spTree>
    <p:extLst>
      <p:ext uri="{BB962C8B-B14F-4D97-AF65-F5344CB8AC3E}">
        <p14:creationId xmlns:p14="http://schemas.microsoft.com/office/powerpoint/2010/main" val="33066875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User Interfaces</a:t>
            </a:r>
            <a:endParaRPr lang="nl-NL" dirty="0"/>
          </a:p>
        </p:txBody>
      </p:sp>
      <p:sp>
        <p:nvSpPr>
          <p:cNvPr id="3" name="Rounded Rectangle 2"/>
          <p:cNvSpPr/>
          <p:nvPr/>
        </p:nvSpPr>
        <p:spPr>
          <a:xfrm>
            <a:off x="409303" y="1494799"/>
            <a:ext cx="11469188" cy="11059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Web (&amp; App?) Shop – Customer User Interface</a:t>
            </a:r>
          </a:p>
          <a:p>
            <a:pPr algn="ctr"/>
            <a:endParaRPr lang="en-US" dirty="0" smtClean="0"/>
          </a:p>
          <a:p>
            <a:pPr algn="ctr"/>
            <a:endParaRPr lang="nl-NL" dirty="0"/>
          </a:p>
        </p:txBody>
      </p:sp>
      <p:sp>
        <p:nvSpPr>
          <p:cNvPr id="4" name="Rounded Rectangle 3"/>
          <p:cNvSpPr/>
          <p:nvPr/>
        </p:nvSpPr>
        <p:spPr>
          <a:xfrm>
            <a:off x="531221" y="2226319"/>
            <a:ext cx="1837509" cy="9405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US" sz="1600" dirty="0">
                <a:solidFill>
                  <a:schemeClr val="dk1"/>
                </a:solidFill>
              </a:rPr>
              <a:t>Sign Up</a:t>
            </a:r>
          </a:p>
          <a:p>
            <a:pPr marL="285750" indent="-285750">
              <a:buFont typeface="Arial" panose="020B0604020202020204" pitchFamily="34" charset="0"/>
              <a:buChar char="•"/>
            </a:pPr>
            <a:r>
              <a:rPr lang="en-US" sz="1600" dirty="0">
                <a:solidFill>
                  <a:schemeClr val="dk1"/>
                </a:solidFill>
              </a:rPr>
              <a:t>Sign In</a:t>
            </a:r>
          </a:p>
          <a:p>
            <a:pPr marL="285750" indent="-285750">
              <a:buFont typeface="Arial" panose="020B0604020202020204" pitchFamily="34" charset="0"/>
              <a:buChar char="•"/>
            </a:pPr>
            <a:r>
              <a:rPr lang="en-US" sz="1600" dirty="0">
                <a:solidFill>
                  <a:schemeClr val="dk1"/>
                </a:solidFill>
              </a:rPr>
              <a:t>Edit Profile</a:t>
            </a:r>
          </a:p>
        </p:txBody>
      </p:sp>
      <p:sp>
        <p:nvSpPr>
          <p:cNvPr id="5" name="Rounded Rectangle 4"/>
          <p:cNvSpPr/>
          <p:nvPr/>
        </p:nvSpPr>
        <p:spPr>
          <a:xfrm>
            <a:off x="4845235" y="2226319"/>
            <a:ext cx="2137955" cy="173300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Browse/ Search Products</a:t>
            </a:r>
          </a:p>
          <a:p>
            <a:pPr marL="285750" indent="-285750">
              <a:buFont typeface="Arial" panose="020B0604020202020204" pitchFamily="34" charset="0"/>
              <a:buChar char="•"/>
            </a:pPr>
            <a:r>
              <a:rPr lang="en-US" sz="1600" dirty="0"/>
              <a:t>Inspect Details</a:t>
            </a:r>
          </a:p>
          <a:p>
            <a:pPr marL="285750" indent="-285750">
              <a:buFont typeface="Arial" panose="020B0604020202020204" pitchFamily="34" charset="0"/>
              <a:buChar char="•"/>
            </a:pPr>
            <a:r>
              <a:rPr lang="en-US" sz="1600" dirty="0"/>
              <a:t>Rate / Review</a:t>
            </a:r>
          </a:p>
          <a:p>
            <a:pPr marL="285750" indent="-285750">
              <a:buFont typeface="Arial" panose="020B0604020202020204" pitchFamily="34" charset="0"/>
              <a:buChar char="•"/>
            </a:pPr>
            <a:r>
              <a:rPr lang="en-US" sz="1200" dirty="0"/>
              <a:t>Get recommendations</a:t>
            </a:r>
            <a:endParaRPr lang="nl-NL" sz="1200" dirty="0"/>
          </a:p>
        </p:txBody>
      </p:sp>
      <p:sp>
        <p:nvSpPr>
          <p:cNvPr id="6" name="Rounded Rectangle 5"/>
          <p:cNvSpPr/>
          <p:nvPr/>
        </p:nvSpPr>
        <p:spPr>
          <a:xfrm>
            <a:off x="7227573" y="2226319"/>
            <a:ext cx="2137955" cy="1733006"/>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285750" indent="-285750">
              <a:buFont typeface="Arial" panose="020B0604020202020204" pitchFamily="34" charset="0"/>
              <a:buChar char="•"/>
            </a:pPr>
            <a:r>
              <a:rPr lang="en-US" dirty="0" smtClean="0"/>
              <a:t>Shopping basket</a:t>
            </a:r>
          </a:p>
          <a:p>
            <a:pPr marL="285750" indent="-285750">
              <a:buFont typeface="Arial" panose="020B0604020202020204" pitchFamily="34" charset="0"/>
              <a:buChar char="•"/>
            </a:pPr>
            <a:r>
              <a:rPr lang="en-US" dirty="0" smtClean="0"/>
              <a:t>Inspect the bill</a:t>
            </a:r>
          </a:p>
          <a:p>
            <a:pPr marL="285750" indent="-285750">
              <a:buFont typeface="Arial" panose="020B0604020202020204" pitchFamily="34" charset="0"/>
              <a:buChar char="•"/>
            </a:pPr>
            <a:r>
              <a:rPr lang="en-US" dirty="0" smtClean="0"/>
              <a:t>Place Order</a:t>
            </a:r>
          </a:p>
          <a:p>
            <a:pPr marL="285750" indent="-285750">
              <a:buFont typeface="Arial" panose="020B0604020202020204" pitchFamily="34" charset="0"/>
              <a:buChar char="•"/>
            </a:pPr>
            <a:r>
              <a:rPr lang="en-US" dirty="0" smtClean="0"/>
              <a:t>Check Order Status /History</a:t>
            </a:r>
            <a:endParaRPr lang="nl-NL" dirty="0"/>
          </a:p>
        </p:txBody>
      </p:sp>
      <p:sp>
        <p:nvSpPr>
          <p:cNvPr id="7" name="Rounded Rectangle 6"/>
          <p:cNvSpPr/>
          <p:nvPr/>
        </p:nvSpPr>
        <p:spPr>
          <a:xfrm>
            <a:off x="9609912" y="2226319"/>
            <a:ext cx="2137955" cy="150414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Check payment status</a:t>
            </a:r>
          </a:p>
          <a:p>
            <a:pPr marL="285750" indent="-285750">
              <a:buFont typeface="Arial" panose="020B0604020202020204" pitchFamily="34" charset="0"/>
              <a:buChar char="•"/>
            </a:pPr>
            <a:r>
              <a:rPr lang="en-US" dirty="0" smtClean="0"/>
              <a:t>Inspect invoices &amp; billing statement</a:t>
            </a:r>
          </a:p>
        </p:txBody>
      </p:sp>
      <p:sp>
        <p:nvSpPr>
          <p:cNvPr id="8" name="Rounded Rectangle 7"/>
          <p:cNvSpPr/>
          <p:nvPr/>
        </p:nvSpPr>
        <p:spPr>
          <a:xfrm>
            <a:off x="2613113" y="2221965"/>
            <a:ext cx="1987739" cy="188540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Sign up for loyalty </a:t>
            </a:r>
            <a:r>
              <a:rPr lang="en-US" dirty="0" smtClean="0"/>
              <a:t>program</a:t>
            </a:r>
          </a:p>
          <a:p>
            <a:pPr marL="285750" indent="-285750">
              <a:buFont typeface="Arial" panose="020B0604020202020204" pitchFamily="34" charset="0"/>
              <a:buChar char="•"/>
            </a:pPr>
            <a:r>
              <a:rPr lang="en-US" dirty="0" smtClean="0"/>
              <a:t>Check on loyalty status / points</a:t>
            </a:r>
            <a:endParaRPr lang="nl-NL" dirty="0"/>
          </a:p>
        </p:txBody>
      </p:sp>
      <p:sp>
        <p:nvSpPr>
          <p:cNvPr id="9" name="Rounded Rectangle 8"/>
          <p:cNvSpPr/>
          <p:nvPr/>
        </p:nvSpPr>
        <p:spPr>
          <a:xfrm>
            <a:off x="409303" y="4883457"/>
            <a:ext cx="11469188" cy="11059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p>
          <a:p>
            <a:pPr algn="ctr"/>
            <a:endParaRPr lang="en-US" sz="2400" dirty="0"/>
          </a:p>
          <a:p>
            <a:pPr algn="ctr"/>
            <a:endParaRPr lang="en-US" sz="2400" dirty="0" smtClean="0"/>
          </a:p>
          <a:p>
            <a:pPr algn="ctr"/>
            <a:endParaRPr lang="en-US" sz="2400" dirty="0"/>
          </a:p>
          <a:p>
            <a:pPr algn="ctr"/>
            <a:r>
              <a:rPr lang="en-US" sz="2400" dirty="0" smtClean="0"/>
              <a:t>Back Office User Interface</a:t>
            </a:r>
          </a:p>
          <a:p>
            <a:pPr algn="ctr"/>
            <a:endParaRPr lang="en-US" sz="2400" dirty="0" smtClean="0"/>
          </a:p>
          <a:p>
            <a:pPr algn="ctr"/>
            <a:endParaRPr lang="nl-NL" sz="2400" dirty="0"/>
          </a:p>
        </p:txBody>
      </p:sp>
      <p:sp>
        <p:nvSpPr>
          <p:cNvPr id="10" name="Rounded Rectangle 9"/>
          <p:cNvSpPr/>
          <p:nvPr/>
        </p:nvSpPr>
        <p:spPr>
          <a:xfrm>
            <a:off x="4880777" y="4317400"/>
            <a:ext cx="2137955" cy="122406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Manage product details</a:t>
            </a:r>
          </a:p>
          <a:p>
            <a:pPr marL="285750" indent="-285750">
              <a:buFont typeface="Arial" panose="020B0604020202020204" pitchFamily="34" charset="0"/>
              <a:buChar char="•"/>
            </a:pPr>
            <a:r>
              <a:rPr lang="en-US" sz="1600" dirty="0"/>
              <a:t>Set prices &amp; discounts</a:t>
            </a:r>
            <a:endParaRPr lang="nl-NL" sz="1600" dirty="0"/>
          </a:p>
        </p:txBody>
      </p:sp>
      <p:sp>
        <p:nvSpPr>
          <p:cNvPr id="11" name="Rounded Rectangle 10"/>
          <p:cNvSpPr/>
          <p:nvPr/>
        </p:nvSpPr>
        <p:spPr>
          <a:xfrm>
            <a:off x="7227574" y="4966189"/>
            <a:ext cx="2137954" cy="57527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285750" indent="-285750">
              <a:buFont typeface="Arial" panose="020B0604020202020204" pitchFamily="34" charset="0"/>
              <a:buChar char="•"/>
            </a:pPr>
            <a:r>
              <a:rPr lang="en-US" dirty="0" smtClean="0"/>
              <a:t>Manage Orders</a:t>
            </a:r>
            <a:endParaRPr lang="nl-NL" dirty="0"/>
          </a:p>
        </p:txBody>
      </p:sp>
      <p:sp>
        <p:nvSpPr>
          <p:cNvPr id="12" name="Rounded Rectangle 11"/>
          <p:cNvSpPr/>
          <p:nvPr/>
        </p:nvSpPr>
        <p:spPr>
          <a:xfrm>
            <a:off x="9609913" y="4735410"/>
            <a:ext cx="2102412" cy="806057"/>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Payment Collection</a:t>
            </a:r>
          </a:p>
          <a:p>
            <a:pPr marL="285750" indent="-285750">
              <a:buFont typeface="Arial" panose="020B0604020202020204" pitchFamily="34" charset="0"/>
              <a:buChar char="•"/>
            </a:pPr>
            <a:r>
              <a:rPr lang="en-US" dirty="0" smtClean="0"/>
              <a:t>Invoice </a:t>
            </a:r>
            <a:r>
              <a:rPr lang="en-US" dirty="0" err="1" smtClean="0"/>
              <a:t>mgt</a:t>
            </a:r>
            <a:endParaRPr lang="nl-NL" dirty="0"/>
          </a:p>
        </p:txBody>
      </p:sp>
      <p:sp>
        <p:nvSpPr>
          <p:cNvPr id="13" name="Rounded Rectangle 12"/>
          <p:cNvSpPr/>
          <p:nvPr/>
        </p:nvSpPr>
        <p:spPr>
          <a:xfrm>
            <a:off x="531221" y="4735412"/>
            <a:ext cx="1837509" cy="80605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US" sz="1600" dirty="0">
                <a:solidFill>
                  <a:schemeClr val="dk1"/>
                </a:solidFill>
              </a:rPr>
              <a:t>Manage Customers</a:t>
            </a:r>
            <a:endParaRPr lang="nl-NL" sz="1600" dirty="0">
              <a:solidFill>
                <a:schemeClr val="dk1"/>
              </a:solidFill>
            </a:endParaRPr>
          </a:p>
        </p:txBody>
      </p:sp>
      <p:sp>
        <p:nvSpPr>
          <p:cNvPr id="14" name="Rounded Rectangle 13"/>
          <p:cNvSpPr/>
          <p:nvPr/>
        </p:nvSpPr>
        <p:spPr>
          <a:xfrm>
            <a:off x="7893138" y="5689513"/>
            <a:ext cx="2245944" cy="1023257"/>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Manage Stock</a:t>
            </a:r>
          </a:p>
          <a:p>
            <a:pPr marL="285750" indent="-285750">
              <a:buFont typeface="Arial" panose="020B0604020202020204" pitchFamily="34" charset="0"/>
              <a:buChar char="•"/>
            </a:pPr>
            <a:r>
              <a:rPr lang="en-US" dirty="0" smtClean="0"/>
              <a:t>Manage Shipping</a:t>
            </a:r>
            <a:endParaRPr lang="nl-NL" dirty="0"/>
          </a:p>
        </p:txBody>
      </p:sp>
      <p:sp>
        <p:nvSpPr>
          <p:cNvPr id="15" name="Rounded Rectangle 14"/>
          <p:cNvSpPr/>
          <p:nvPr/>
        </p:nvSpPr>
        <p:spPr>
          <a:xfrm>
            <a:off x="2642055" y="4735411"/>
            <a:ext cx="1958797" cy="806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Manage Loyalty Status</a:t>
            </a:r>
            <a:endParaRPr lang="nl-NL" dirty="0"/>
          </a:p>
        </p:txBody>
      </p:sp>
      <p:sp>
        <p:nvSpPr>
          <p:cNvPr id="16" name="Rounded Rectangle 15"/>
          <p:cNvSpPr/>
          <p:nvPr/>
        </p:nvSpPr>
        <p:spPr>
          <a:xfrm>
            <a:off x="531221" y="5689513"/>
            <a:ext cx="3502897" cy="102325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Management Dashboard</a:t>
            </a:r>
          </a:p>
          <a:p>
            <a:pPr marL="742950" lvl="1" indent="-285750">
              <a:buFont typeface="Arial" panose="020B0604020202020204" pitchFamily="34" charset="0"/>
              <a:buChar char="•"/>
            </a:pPr>
            <a:r>
              <a:rPr lang="en-US" sz="1200" dirty="0" smtClean="0"/>
              <a:t>New Orders (size, destination, ..)</a:t>
            </a:r>
          </a:p>
          <a:p>
            <a:pPr marL="742950" lvl="1" indent="-285750">
              <a:buFont typeface="Arial" panose="020B0604020202020204" pitchFamily="34" charset="0"/>
              <a:buChar char="•"/>
            </a:pPr>
            <a:r>
              <a:rPr lang="en-US" sz="1200" dirty="0" smtClean="0"/>
              <a:t>Popular products</a:t>
            </a:r>
          </a:p>
          <a:p>
            <a:pPr marL="742950" lvl="1" indent="-285750">
              <a:buFont typeface="Arial" panose="020B0604020202020204" pitchFamily="34" charset="0"/>
              <a:buChar char="•"/>
            </a:pPr>
            <a:r>
              <a:rPr lang="en-US" sz="1200" dirty="0" smtClean="0"/>
              <a:t>Order (shipping) Status</a:t>
            </a:r>
          </a:p>
          <a:p>
            <a:pPr marL="742950" lvl="1" indent="-285750">
              <a:buFont typeface="Arial" panose="020B0604020202020204" pitchFamily="34" charset="0"/>
              <a:buChar char="•"/>
            </a:pPr>
            <a:r>
              <a:rPr lang="en-US" sz="1200" dirty="0" smtClean="0"/>
              <a:t>Payment status</a:t>
            </a:r>
            <a:endParaRPr lang="nl-NL" sz="1200" dirty="0"/>
          </a:p>
        </p:txBody>
      </p:sp>
      <p:sp>
        <p:nvSpPr>
          <p:cNvPr id="18" name="Rounded Rectangle 17"/>
          <p:cNvSpPr/>
          <p:nvPr/>
        </p:nvSpPr>
        <p:spPr>
          <a:xfrm>
            <a:off x="9365528" y="1175909"/>
            <a:ext cx="2346797" cy="6846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Menu &amp; </a:t>
            </a:r>
            <a:r>
              <a:rPr lang="en-US" dirty="0" err="1" smtClean="0"/>
              <a:t>Nav</a:t>
            </a:r>
            <a:endParaRPr lang="nl-NL" sz="1200" dirty="0" smtClean="0"/>
          </a:p>
          <a:p>
            <a:pPr marL="285750" indent="-285750">
              <a:buFont typeface="Arial" panose="020B0604020202020204" pitchFamily="34" charset="0"/>
              <a:buChar char="•"/>
            </a:pPr>
            <a:r>
              <a:rPr lang="en-US" dirty="0" smtClean="0"/>
              <a:t>Marketing content</a:t>
            </a:r>
            <a:endParaRPr lang="en-US" dirty="0"/>
          </a:p>
        </p:txBody>
      </p:sp>
    </p:spTree>
    <p:extLst>
      <p:ext uri="{BB962C8B-B14F-4D97-AF65-F5344CB8AC3E}">
        <p14:creationId xmlns:p14="http://schemas.microsoft.com/office/powerpoint/2010/main" val="41572483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a:t>
            </a:r>
            <a:endParaRPr lang="nl-NL" dirty="0"/>
          </a:p>
        </p:txBody>
      </p:sp>
      <p:sp>
        <p:nvSpPr>
          <p:cNvPr id="3" name="Content Placeholder 2"/>
          <p:cNvSpPr>
            <a:spLocks noGrp="1"/>
          </p:cNvSpPr>
          <p:nvPr>
            <p:ph idx="1"/>
          </p:nvPr>
        </p:nvSpPr>
        <p:spPr/>
        <p:txBody>
          <a:bodyPr>
            <a:normAutofit fontScale="92500" lnSpcReduction="10000"/>
          </a:bodyPr>
          <a:lstStyle/>
          <a:p>
            <a:r>
              <a:rPr lang="en-US" dirty="0" smtClean="0"/>
              <a:t>Out of stock orders cannot be ordered (should not be shown at all)</a:t>
            </a:r>
          </a:p>
          <a:p>
            <a:r>
              <a:rPr lang="en-US" dirty="0" smtClean="0"/>
              <a:t>Products can be withdrawn (legal, safety, …)</a:t>
            </a:r>
          </a:p>
          <a:p>
            <a:r>
              <a:rPr lang="en-US" dirty="0" smtClean="0"/>
              <a:t>Customers with (too high) outstanding payments cannot place orders</a:t>
            </a:r>
          </a:p>
          <a:p>
            <a:r>
              <a:rPr lang="en-US" dirty="0" smtClean="0"/>
              <a:t>Loyalty program has three levels – depending on past order total (and manual setting by shop management); each level has different discount rewards</a:t>
            </a:r>
          </a:p>
          <a:p>
            <a:r>
              <a:rPr lang="en-US" dirty="0" smtClean="0"/>
              <a:t>Optional: Orders can be cancelled if they have not yet shipped; if payment has been made, it is turned into a “credit”</a:t>
            </a:r>
          </a:p>
          <a:p>
            <a:r>
              <a:rPr lang="en-US" dirty="0" smtClean="0"/>
              <a:t>Optional: certain products cannot be shipped to certain countries</a:t>
            </a:r>
          </a:p>
          <a:p>
            <a:r>
              <a:rPr lang="en-US" dirty="0"/>
              <a:t>C</a:t>
            </a:r>
            <a:r>
              <a:rPr lang="en-US" dirty="0" smtClean="0"/>
              <a:t>urrently no customer service, no complaint handling, no reverse logistics (returning orders) etc.</a:t>
            </a:r>
            <a:endParaRPr lang="nl-NL" dirty="0"/>
          </a:p>
        </p:txBody>
      </p:sp>
    </p:spTree>
    <p:extLst>
      <p:ext uri="{BB962C8B-B14F-4D97-AF65-F5344CB8AC3E}">
        <p14:creationId xmlns:p14="http://schemas.microsoft.com/office/powerpoint/2010/main" val="35008177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nl-NL" dirty="0"/>
          </a:p>
        </p:txBody>
      </p:sp>
      <p:sp>
        <p:nvSpPr>
          <p:cNvPr id="3" name="Content Placeholder 2"/>
          <p:cNvSpPr>
            <a:spLocks noGrp="1"/>
          </p:cNvSpPr>
          <p:nvPr>
            <p:ph idx="1"/>
          </p:nvPr>
        </p:nvSpPr>
        <p:spPr/>
        <p:txBody>
          <a:bodyPr>
            <a:normAutofit fontScale="77500" lnSpcReduction="20000"/>
          </a:bodyPr>
          <a:lstStyle/>
          <a:p>
            <a:r>
              <a:rPr lang="en-US" dirty="0" smtClean="0"/>
              <a:t>Product Out of Stock</a:t>
            </a:r>
          </a:p>
          <a:p>
            <a:r>
              <a:rPr lang="en-US" dirty="0" smtClean="0"/>
              <a:t>Product Back in Stock (or: Product Stock Status Changed)</a:t>
            </a:r>
          </a:p>
          <a:p>
            <a:r>
              <a:rPr lang="en-US" dirty="0" smtClean="0"/>
              <a:t>Product (catalog) details changed</a:t>
            </a:r>
          </a:p>
          <a:p>
            <a:r>
              <a:rPr lang="en-US" dirty="0" smtClean="0"/>
              <a:t>Product withdrawn (can no longer be offered)</a:t>
            </a:r>
          </a:p>
          <a:p>
            <a:r>
              <a:rPr lang="en-US" dirty="0" smtClean="0"/>
              <a:t>Customer ‘frozen’ (because of outstanding debt)</a:t>
            </a:r>
          </a:p>
          <a:p>
            <a:r>
              <a:rPr lang="en-US" dirty="0" smtClean="0"/>
              <a:t>Customer ‘unfrozen’</a:t>
            </a:r>
          </a:p>
          <a:p>
            <a:r>
              <a:rPr lang="en-US" dirty="0" smtClean="0"/>
              <a:t>New Order</a:t>
            </a:r>
          </a:p>
          <a:p>
            <a:r>
              <a:rPr lang="en-US" dirty="0" smtClean="0"/>
              <a:t>Order has shipped</a:t>
            </a:r>
          </a:p>
          <a:p>
            <a:r>
              <a:rPr lang="en-US" dirty="0" smtClean="0"/>
              <a:t>Payment has been received </a:t>
            </a:r>
          </a:p>
          <a:p>
            <a:r>
              <a:rPr lang="en-US" dirty="0" smtClean="0"/>
              <a:t>New Customer</a:t>
            </a:r>
          </a:p>
          <a:p>
            <a:r>
              <a:rPr lang="en-US" dirty="0" smtClean="0"/>
              <a:t>Customer details have changed</a:t>
            </a:r>
          </a:p>
          <a:p>
            <a:r>
              <a:rPr lang="en-US" dirty="0" smtClean="0"/>
              <a:t>Customer Loyalty Status has changed</a:t>
            </a:r>
          </a:p>
          <a:p>
            <a:pPr marL="0" indent="0">
              <a:buNone/>
            </a:pPr>
            <a:endParaRPr lang="nl-NL" dirty="0"/>
          </a:p>
        </p:txBody>
      </p:sp>
    </p:spTree>
    <p:extLst>
      <p:ext uri="{BB962C8B-B14F-4D97-AF65-F5344CB8AC3E}">
        <p14:creationId xmlns:p14="http://schemas.microsoft.com/office/powerpoint/2010/main" val="23383016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 and Producers</a:t>
            </a:r>
            <a:endParaRPr lang="nl-NL" dirty="0"/>
          </a:p>
        </p:txBody>
      </p:sp>
      <p:sp>
        <p:nvSpPr>
          <p:cNvPr id="4" name="Rounded Rectangle 3"/>
          <p:cNvSpPr/>
          <p:nvPr/>
        </p:nvSpPr>
        <p:spPr>
          <a:xfrm>
            <a:off x="5806952" y="5531081"/>
            <a:ext cx="1802674" cy="1036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Order</a:t>
            </a:r>
            <a:endParaRPr lang="nl-NL" dirty="0"/>
          </a:p>
        </p:txBody>
      </p:sp>
      <p:sp>
        <p:nvSpPr>
          <p:cNvPr id="5" name="Rounded Rectangle 4"/>
          <p:cNvSpPr/>
          <p:nvPr/>
        </p:nvSpPr>
        <p:spPr>
          <a:xfrm>
            <a:off x="395727" y="2565187"/>
            <a:ext cx="1802674" cy="143691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 Catalog</a:t>
            </a:r>
          </a:p>
          <a:p>
            <a:pPr algn="ctr"/>
            <a:r>
              <a:rPr lang="en-US" dirty="0" smtClean="0"/>
              <a:t>including</a:t>
            </a:r>
          </a:p>
          <a:p>
            <a:pPr algn="ctr"/>
            <a:r>
              <a:rPr lang="en-US" dirty="0" smtClean="0"/>
              <a:t>Pricing &amp; Discounts</a:t>
            </a:r>
            <a:endParaRPr lang="nl-NL" dirty="0"/>
          </a:p>
        </p:txBody>
      </p:sp>
      <p:sp>
        <p:nvSpPr>
          <p:cNvPr id="6" name="Rounded Rectangle 5"/>
          <p:cNvSpPr/>
          <p:nvPr/>
        </p:nvSpPr>
        <p:spPr>
          <a:xfrm>
            <a:off x="7912762" y="5531081"/>
            <a:ext cx="1802674" cy="103632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Logistics (Warehouse, Stock, Shipping)</a:t>
            </a:r>
            <a:endParaRPr lang="nl-NL" dirty="0"/>
          </a:p>
        </p:txBody>
      </p:sp>
      <p:sp>
        <p:nvSpPr>
          <p:cNvPr id="7" name="Rounded Rectangle 6"/>
          <p:cNvSpPr/>
          <p:nvPr/>
        </p:nvSpPr>
        <p:spPr>
          <a:xfrm>
            <a:off x="4123508" y="1464911"/>
            <a:ext cx="4802777" cy="553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Shop</a:t>
            </a:r>
            <a:endParaRPr lang="nl-NL" dirty="0"/>
          </a:p>
        </p:txBody>
      </p:sp>
      <p:sp>
        <p:nvSpPr>
          <p:cNvPr id="8" name="Rounded Rectangle 7"/>
          <p:cNvSpPr/>
          <p:nvPr/>
        </p:nvSpPr>
        <p:spPr>
          <a:xfrm>
            <a:off x="1297064" y="4494761"/>
            <a:ext cx="1802674" cy="10363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Customers</a:t>
            </a:r>
            <a:endParaRPr lang="nl-NL" dirty="0"/>
          </a:p>
        </p:txBody>
      </p:sp>
      <p:sp>
        <p:nvSpPr>
          <p:cNvPr id="9" name="Rounded Rectangle 8"/>
          <p:cNvSpPr/>
          <p:nvPr/>
        </p:nvSpPr>
        <p:spPr>
          <a:xfrm>
            <a:off x="3701142" y="5531081"/>
            <a:ext cx="1802674" cy="103632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Loyalty Program</a:t>
            </a:r>
            <a:endParaRPr lang="nl-NL" dirty="0"/>
          </a:p>
        </p:txBody>
      </p:sp>
      <p:sp>
        <p:nvSpPr>
          <p:cNvPr id="12" name="Rounded Rectangle 11"/>
          <p:cNvSpPr/>
          <p:nvPr/>
        </p:nvSpPr>
        <p:spPr>
          <a:xfrm>
            <a:off x="9832873" y="4315467"/>
            <a:ext cx="1802674" cy="103632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Billing, Invoicing &amp; Collection</a:t>
            </a:r>
            <a:endParaRPr lang="nl-NL" dirty="0"/>
          </a:p>
        </p:txBody>
      </p:sp>
      <p:sp>
        <p:nvSpPr>
          <p:cNvPr id="13" name="Rounded Rectangle 12"/>
          <p:cNvSpPr/>
          <p:nvPr/>
        </p:nvSpPr>
        <p:spPr>
          <a:xfrm>
            <a:off x="3099739" y="3118304"/>
            <a:ext cx="6851086" cy="883797"/>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Bus</a:t>
            </a:r>
          </a:p>
          <a:p>
            <a:pPr algn="ctr"/>
            <a:endParaRPr lang="en-US" dirty="0" smtClean="0"/>
          </a:p>
          <a:p>
            <a:pPr algn="ctr"/>
            <a:endParaRPr lang="nl-NL" dirty="0"/>
          </a:p>
        </p:txBody>
      </p:sp>
      <p:sp>
        <p:nvSpPr>
          <p:cNvPr id="11" name="Rounded Rectangle 10"/>
          <p:cNvSpPr/>
          <p:nvPr/>
        </p:nvSpPr>
        <p:spPr>
          <a:xfrm>
            <a:off x="3325518"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Topic X</a:t>
            </a:r>
            <a:endParaRPr lang="nl-NL" dirty="0"/>
          </a:p>
        </p:txBody>
      </p:sp>
      <p:sp>
        <p:nvSpPr>
          <p:cNvPr id="14" name="Rounded Rectangle 13"/>
          <p:cNvSpPr/>
          <p:nvPr/>
        </p:nvSpPr>
        <p:spPr>
          <a:xfrm>
            <a:off x="5084950"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Topic Y</a:t>
            </a:r>
            <a:endParaRPr lang="nl-NL" dirty="0"/>
          </a:p>
        </p:txBody>
      </p:sp>
      <p:sp>
        <p:nvSpPr>
          <p:cNvPr id="15" name="Rounded Rectangle 14"/>
          <p:cNvSpPr/>
          <p:nvPr/>
        </p:nvSpPr>
        <p:spPr>
          <a:xfrm>
            <a:off x="6844382"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Topic Z</a:t>
            </a:r>
            <a:endParaRPr lang="nl-NL" dirty="0"/>
          </a:p>
        </p:txBody>
      </p:sp>
      <p:sp>
        <p:nvSpPr>
          <p:cNvPr id="16" name="Rounded Rectangle 15"/>
          <p:cNvSpPr/>
          <p:nvPr/>
        </p:nvSpPr>
        <p:spPr>
          <a:xfrm>
            <a:off x="8603813"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Topic Q</a:t>
            </a:r>
            <a:endParaRPr lang="nl-NL" dirty="0"/>
          </a:p>
        </p:txBody>
      </p:sp>
      <p:sp>
        <p:nvSpPr>
          <p:cNvPr id="17" name="Oval Callout 16"/>
          <p:cNvSpPr/>
          <p:nvPr/>
        </p:nvSpPr>
        <p:spPr>
          <a:xfrm>
            <a:off x="8874547" y="590412"/>
            <a:ext cx="1700732" cy="621126"/>
          </a:xfrm>
          <a:prstGeom prst="wedgeEllipseCallout">
            <a:avLst>
              <a:gd name="adj1" fmla="val -62936"/>
              <a:gd name="adj2" fmla="val 128892"/>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18" name="Lightning Bolt 17"/>
          <p:cNvSpPr/>
          <p:nvPr/>
        </p:nvSpPr>
        <p:spPr>
          <a:xfrm>
            <a:off x="8729318" y="382458"/>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TextBox 18"/>
          <p:cNvSpPr txBox="1"/>
          <p:nvPr/>
        </p:nvSpPr>
        <p:spPr>
          <a:xfrm>
            <a:off x="9157527" y="561392"/>
            <a:ext cx="1559081"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Shop visit</a:t>
            </a:r>
          </a:p>
          <a:p>
            <a:pPr marL="171450" indent="-171450">
              <a:buFont typeface="Arial" panose="020B0604020202020204" pitchFamily="34" charset="0"/>
              <a:buChar char="•"/>
            </a:pPr>
            <a:r>
              <a:rPr lang="en-US" sz="1200" dirty="0" smtClean="0"/>
              <a:t>Abandoned basket</a:t>
            </a:r>
          </a:p>
          <a:p>
            <a:pPr marL="171450" indent="-171450">
              <a:buFont typeface="Arial" panose="020B0604020202020204" pitchFamily="34" charset="0"/>
              <a:buChar char="•"/>
            </a:pPr>
            <a:r>
              <a:rPr lang="en-US" sz="1200" dirty="0" smtClean="0"/>
              <a:t>Failed search</a:t>
            </a:r>
            <a:endParaRPr lang="nl-NL" sz="1200" dirty="0"/>
          </a:p>
        </p:txBody>
      </p:sp>
      <p:sp>
        <p:nvSpPr>
          <p:cNvPr id="20" name="Oval Callout 19"/>
          <p:cNvSpPr/>
          <p:nvPr/>
        </p:nvSpPr>
        <p:spPr>
          <a:xfrm>
            <a:off x="10491268" y="3118304"/>
            <a:ext cx="1700732" cy="952920"/>
          </a:xfrm>
          <a:prstGeom prst="wedgeEllipseCallout">
            <a:avLst>
              <a:gd name="adj1" fmla="val -58192"/>
              <a:gd name="adj2" fmla="val 8938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1" name="Lightning Bolt 20"/>
          <p:cNvSpPr/>
          <p:nvPr/>
        </p:nvSpPr>
        <p:spPr>
          <a:xfrm>
            <a:off x="10346039" y="3242144"/>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TextBox 21"/>
          <p:cNvSpPr txBox="1"/>
          <p:nvPr/>
        </p:nvSpPr>
        <p:spPr>
          <a:xfrm>
            <a:off x="10684151" y="3240227"/>
            <a:ext cx="1604029" cy="830997"/>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Order Payment </a:t>
            </a:r>
            <a:br>
              <a:rPr lang="en-US" sz="1200" dirty="0" smtClean="0"/>
            </a:br>
            <a:r>
              <a:rPr lang="en-US" sz="1200" dirty="0" smtClean="0"/>
              <a:t>Received</a:t>
            </a:r>
          </a:p>
          <a:p>
            <a:pPr marL="171450" indent="-171450">
              <a:buFont typeface="Arial" panose="020B0604020202020204" pitchFamily="34" charset="0"/>
              <a:buChar char="•"/>
            </a:pPr>
            <a:r>
              <a:rPr lang="en-US" sz="1200" dirty="0" smtClean="0"/>
              <a:t>Customer Frozen</a:t>
            </a:r>
          </a:p>
          <a:p>
            <a:pPr marL="171450" indent="-171450">
              <a:buFont typeface="Arial" panose="020B0604020202020204" pitchFamily="34" charset="0"/>
              <a:buChar char="•"/>
            </a:pPr>
            <a:r>
              <a:rPr lang="en-US" sz="1200" dirty="0" smtClean="0"/>
              <a:t>Customer Unfrozen</a:t>
            </a:r>
            <a:endParaRPr lang="nl-NL" sz="1200" dirty="0"/>
          </a:p>
        </p:txBody>
      </p:sp>
      <p:sp>
        <p:nvSpPr>
          <p:cNvPr id="23" name="Oval Callout 22"/>
          <p:cNvSpPr/>
          <p:nvPr/>
        </p:nvSpPr>
        <p:spPr>
          <a:xfrm>
            <a:off x="7916221" y="4702715"/>
            <a:ext cx="1700732" cy="621126"/>
          </a:xfrm>
          <a:prstGeom prst="wedgeEllipseCallout">
            <a:avLst>
              <a:gd name="adj1" fmla="val -31309"/>
              <a:gd name="adj2" fmla="val 11157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4" name="Lightning Bolt 23"/>
          <p:cNvSpPr/>
          <p:nvPr/>
        </p:nvSpPr>
        <p:spPr>
          <a:xfrm>
            <a:off x="7770992" y="449476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xtBox 24"/>
          <p:cNvSpPr txBox="1"/>
          <p:nvPr/>
        </p:nvSpPr>
        <p:spPr>
          <a:xfrm>
            <a:off x="8122725" y="4693330"/>
            <a:ext cx="171014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Product Out Stock </a:t>
            </a:r>
          </a:p>
          <a:p>
            <a:pPr marL="171450" indent="-171450">
              <a:buFont typeface="Arial" panose="020B0604020202020204" pitchFamily="34" charset="0"/>
              <a:buChar char="•"/>
            </a:pPr>
            <a:r>
              <a:rPr lang="en-US" sz="1200" dirty="0" smtClean="0"/>
              <a:t>Product In Stock</a:t>
            </a:r>
          </a:p>
          <a:p>
            <a:pPr marL="171450" indent="-171450">
              <a:buFont typeface="Arial" panose="020B0604020202020204" pitchFamily="34" charset="0"/>
              <a:buChar char="•"/>
            </a:pPr>
            <a:r>
              <a:rPr lang="en-US" sz="1200" dirty="0" smtClean="0"/>
              <a:t>Order Shipping Status</a:t>
            </a:r>
            <a:endParaRPr lang="nl-NL" sz="1200" dirty="0"/>
          </a:p>
        </p:txBody>
      </p:sp>
      <p:sp>
        <p:nvSpPr>
          <p:cNvPr id="26" name="Oval Callout 25"/>
          <p:cNvSpPr/>
          <p:nvPr/>
        </p:nvSpPr>
        <p:spPr>
          <a:xfrm>
            <a:off x="5787279" y="4698900"/>
            <a:ext cx="1700732" cy="621126"/>
          </a:xfrm>
          <a:prstGeom prst="wedgeEllipseCallout">
            <a:avLst>
              <a:gd name="adj1" fmla="val 1371"/>
              <a:gd name="adj2" fmla="val 12167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7" name="Lightning Bolt 26"/>
          <p:cNvSpPr/>
          <p:nvPr/>
        </p:nvSpPr>
        <p:spPr>
          <a:xfrm>
            <a:off x="5642050" y="4490946"/>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TextBox 27"/>
          <p:cNvSpPr txBox="1"/>
          <p:nvPr/>
        </p:nvSpPr>
        <p:spPr>
          <a:xfrm>
            <a:off x="6070259" y="4669880"/>
            <a:ext cx="1362361"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New Order</a:t>
            </a:r>
          </a:p>
          <a:p>
            <a:pPr marL="171450" indent="-171450">
              <a:buFont typeface="Arial" panose="020B0604020202020204" pitchFamily="34" charset="0"/>
              <a:buChar char="•"/>
            </a:pPr>
            <a:r>
              <a:rPr lang="en-US" sz="1200" dirty="0" smtClean="0"/>
              <a:t>Order Cancelled</a:t>
            </a:r>
          </a:p>
          <a:p>
            <a:pPr marL="171450" indent="-171450">
              <a:buFont typeface="Arial" panose="020B0604020202020204" pitchFamily="34" charset="0"/>
              <a:buChar char="•"/>
            </a:pPr>
            <a:endParaRPr lang="nl-NL" sz="1200" dirty="0"/>
          </a:p>
        </p:txBody>
      </p:sp>
      <p:sp>
        <p:nvSpPr>
          <p:cNvPr id="29" name="Oval Callout 28"/>
          <p:cNvSpPr/>
          <p:nvPr/>
        </p:nvSpPr>
        <p:spPr>
          <a:xfrm>
            <a:off x="3658337" y="4695085"/>
            <a:ext cx="1700732" cy="621126"/>
          </a:xfrm>
          <a:prstGeom prst="wedgeEllipseCallout">
            <a:avLst>
              <a:gd name="adj1" fmla="val 2953"/>
              <a:gd name="adj2" fmla="val 12600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0" name="Lightning Bolt 29"/>
          <p:cNvSpPr/>
          <p:nvPr/>
        </p:nvSpPr>
        <p:spPr>
          <a:xfrm>
            <a:off x="3513108" y="448713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TextBox 30"/>
          <p:cNvSpPr txBox="1"/>
          <p:nvPr/>
        </p:nvSpPr>
        <p:spPr>
          <a:xfrm>
            <a:off x="3854176" y="4731149"/>
            <a:ext cx="1475147" cy="461665"/>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Customer Loyalty </a:t>
            </a:r>
            <a:br>
              <a:rPr lang="en-US" sz="1200" dirty="0" smtClean="0"/>
            </a:br>
            <a:r>
              <a:rPr lang="en-US" sz="1200" dirty="0" smtClean="0"/>
              <a:t>Status Change</a:t>
            </a:r>
            <a:endParaRPr lang="nl-NL" sz="1200" dirty="0"/>
          </a:p>
        </p:txBody>
      </p:sp>
      <p:sp>
        <p:nvSpPr>
          <p:cNvPr id="35" name="Oval Callout 34"/>
          <p:cNvSpPr/>
          <p:nvPr/>
        </p:nvSpPr>
        <p:spPr>
          <a:xfrm>
            <a:off x="1634391" y="1618836"/>
            <a:ext cx="1700732" cy="621126"/>
          </a:xfrm>
          <a:prstGeom prst="wedgeEllipseCallout">
            <a:avLst>
              <a:gd name="adj1" fmla="val -62936"/>
              <a:gd name="adj2" fmla="val 128892"/>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6" name="Lightning Bolt 35"/>
          <p:cNvSpPr/>
          <p:nvPr/>
        </p:nvSpPr>
        <p:spPr>
          <a:xfrm>
            <a:off x="1489162" y="1410882"/>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TextBox 36"/>
          <p:cNvSpPr txBox="1"/>
          <p:nvPr/>
        </p:nvSpPr>
        <p:spPr>
          <a:xfrm>
            <a:off x="1827723" y="1589816"/>
            <a:ext cx="1886991"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Product Withdrawn</a:t>
            </a:r>
          </a:p>
          <a:p>
            <a:pPr marL="171450" indent="-171450">
              <a:buFont typeface="Arial" panose="020B0604020202020204" pitchFamily="34" charset="0"/>
              <a:buChar char="•"/>
            </a:pPr>
            <a:r>
              <a:rPr lang="en-US" sz="1200" dirty="0" smtClean="0"/>
              <a:t>Product Added</a:t>
            </a:r>
          </a:p>
          <a:p>
            <a:pPr marL="171450" indent="-171450">
              <a:buFont typeface="Arial" panose="020B0604020202020204" pitchFamily="34" charset="0"/>
              <a:buChar char="•"/>
            </a:pPr>
            <a:r>
              <a:rPr lang="en-US" sz="1200" dirty="0" smtClean="0"/>
              <a:t>Product Details Changed</a:t>
            </a:r>
            <a:endParaRPr lang="nl-NL" sz="1200" dirty="0"/>
          </a:p>
        </p:txBody>
      </p:sp>
      <p:sp>
        <p:nvSpPr>
          <p:cNvPr id="38" name="Oval Callout 37"/>
          <p:cNvSpPr/>
          <p:nvPr/>
        </p:nvSpPr>
        <p:spPr>
          <a:xfrm>
            <a:off x="181944" y="4200615"/>
            <a:ext cx="1700732" cy="621126"/>
          </a:xfrm>
          <a:prstGeom prst="wedgeEllipseCallout">
            <a:avLst>
              <a:gd name="adj1" fmla="val 28254"/>
              <a:gd name="adj2" fmla="val 8848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9" name="Lightning Bolt 38"/>
          <p:cNvSpPr/>
          <p:nvPr/>
        </p:nvSpPr>
        <p:spPr>
          <a:xfrm>
            <a:off x="36715" y="399266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TextBox 39"/>
          <p:cNvSpPr txBox="1"/>
          <p:nvPr/>
        </p:nvSpPr>
        <p:spPr>
          <a:xfrm>
            <a:off x="464924" y="4171595"/>
            <a:ext cx="1542730" cy="461665"/>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New Customer</a:t>
            </a:r>
          </a:p>
          <a:p>
            <a:pPr marL="171450" indent="-171450">
              <a:buFont typeface="Arial" panose="020B0604020202020204" pitchFamily="34" charset="0"/>
              <a:buChar char="•"/>
            </a:pPr>
            <a:r>
              <a:rPr lang="en-US" sz="1200" dirty="0" smtClean="0"/>
              <a:t>Customer Changed</a:t>
            </a:r>
            <a:endParaRPr lang="nl-NL" sz="1200" dirty="0"/>
          </a:p>
        </p:txBody>
      </p:sp>
    </p:spTree>
    <p:extLst>
      <p:ext uri="{BB962C8B-B14F-4D97-AF65-F5344CB8AC3E}">
        <p14:creationId xmlns:p14="http://schemas.microsoft.com/office/powerpoint/2010/main" val="2984570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27652"/>
          </a:xfrm>
        </p:spPr>
        <p:txBody>
          <a:bodyPr>
            <a:normAutofit fontScale="90000"/>
          </a:bodyPr>
          <a:lstStyle/>
          <a:p>
            <a:r>
              <a:rPr lang="en-US" dirty="0" smtClean="0"/>
              <a:t>Routing Slip based Choreography</a:t>
            </a:r>
            <a:endParaRPr lang="nl-NL" dirty="0"/>
          </a:p>
        </p:txBody>
      </p:sp>
      <p:sp>
        <p:nvSpPr>
          <p:cNvPr id="7" name="Rounded Rectangle 6"/>
          <p:cNvSpPr/>
          <p:nvPr/>
        </p:nvSpPr>
        <p:spPr>
          <a:xfrm>
            <a:off x="4693921" y="2651759"/>
            <a:ext cx="1802674" cy="138056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Choreographer</a:t>
            </a:r>
          </a:p>
          <a:p>
            <a:pPr algn="ctr"/>
            <a:endParaRPr lang="en-US" dirty="0"/>
          </a:p>
          <a:p>
            <a:pPr algn="ctr"/>
            <a:endParaRPr lang="nl-NL" dirty="0"/>
          </a:p>
        </p:txBody>
      </p:sp>
      <p:sp>
        <p:nvSpPr>
          <p:cNvPr id="8" name="Can 7"/>
          <p:cNvSpPr/>
          <p:nvPr/>
        </p:nvSpPr>
        <p:spPr>
          <a:xfrm>
            <a:off x="3692435" y="4005943"/>
            <a:ext cx="383178" cy="940526"/>
          </a:xfrm>
          <a:prstGeom prst="can">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ular Callout 8"/>
          <p:cNvSpPr/>
          <p:nvPr/>
        </p:nvSpPr>
        <p:spPr>
          <a:xfrm>
            <a:off x="1227911" y="3476933"/>
            <a:ext cx="1915884" cy="844731"/>
          </a:xfrm>
          <a:prstGeom prst="wedgeRectCallout">
            <a:avLst>
              <a:gd name="adj1" fmla="val 83414"/>
              <a:gd name="adj2" fmla="val 44974"/>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10" name="TextBox 9"/>
          <p:cNvSpPr txBox="1"/>
          <p:nvPr/>
        </p:nvSpPr>
        <p:spPr>
          <a:xfrm>
            <a:off x="1227911" y="3422246"/>
            <a:ext cx="1915884" cy="954107"/>
          </a:xfrm>
          <a:prstGeom prst="rect">
            <a:avLst/>
          </a:prstGeom>
          <a:noFill/>
        </p:spPr>
        <p:txBody>
          <a:bodyPr wrap="square" rtlCol="0">
            <a:spAutoFit/>
          </a:bodyPr>
          <a:lstStyle/>
          <a:p>
            <a:r>
              <a:rPr lang="en-US" sz="1400" dirty="0" smtClean="0">
                <a:solidFill>
                  <a:schemeClr val="bg1"/>
                </a:solidFill>
              </a:rPr>
              <a:t>Event Topic – either for all routing slip events or for all events for a specific workflow</a:t>
            </a:r>
            <a:endParaRPr lang="nl-NL" sz="1400" dirty="0">
              <a:solidFill>
                <a:schemeClr val="bg1"/>
              </a:solidFill>
            </a:endParaRPr>
          </a:p>
        </p:txBody>
      </p:sp>
      <p:sp>
        <p:nvSpPr>
          <p:cNvPr id="11" name="Rounded Rectangle 10"/>
          <p:cNvSpPr/>
          <p:nvPr/>
        </p:nvSpPr>
        <p:spPr>
          <a:xfrm>
            <a:off x="3287485" y="890779"/>
            <a:ext cx="4802777" cy="553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Shop</a:t>
            </a:r>
            <a:endParaRPr lang="nl-NL" dirty="0"/>
          </a:p>
        </p:txBody>
      </p:sp>
      <p:sp>
        <p:nvSpPr>
          <p:cNvPr id="12" name="Rounded Rectangle 11"/>
          <p:cNvSpPr/>
          <p:nvPr/>
        </p:nvSpPr>
        <p:spPr>
          <a:xfrm>
            <a:off x="3618414" y="1194328"/>
            <a:ext cx="1301930" cy="54337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Order</a:t>
            </a:r>
            <a:endParaRPr lang="nl-NL" dirty="0"/>
          </a:p>
        </p:txBody>
      </p:sp>
      <p:cxnSp>
        <p:nvCxnSpPr>
          <p:cNvPr id="14" name="Straight Arrow Connector 13"/>
          <p:cNvCxnSpPr/>
          <p:nvPr/>
        </p:nvCxnSpPr>
        <p:spPr>
          <a:xfrm flipH="1">
            <a:off x="3287485" y="1737699"/>
            <a:ext cx="579121" cy="688273"/>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Lightning Bolt 14"/>
          <p:cNvSpPr/>
          <p:nvPr/>
        </p:nvSpPr>
        <p:spPr>
          <a:xfrm>
            <a:off x="3596639" y="3766267"/>
            <a:ext cx="191592" cy="266062"/>
          </a:xfrm>
          <a:prstGeom prst="lightningBol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7" name="Elbow Connector 16"/>
          <p:cNvCxnSpPr>
            <a:stCxn id="7" idx="1"/>
            <a:endCxn id="8" idx="1"/>
          </p:cNvCxnSpPr>
          <p:nvPr/>
        </p:nvCxnSpPr>
        <p:spPr>
          <a:xfrm rot="10800000" flipV="1">
            <a:off x="3884025" y="3342043"/>
            <a:ext cx="809897" cy="663899"/>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Rectangular Callout 17"/>
          <p:cNvSpPr/>
          <p:nvPr/>
        </p:nvSpPr>
        <p:spPr>
          <a:xfrm>
            <a:off x="7821578" y="1822107"/>
            <a:ext cx="1637211" cy="683977"/>
          </a:xfrm>
          <a:prstGeom prst="wedgeRectCallout">
            <a:avLst>
              <a:gd name="adj1" fmla="val -203405"/>
              <a:gd name="adj2" fmla="val 198275"/>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19" name="TextBox 18"/>
          <p:cNvSpPr txBox="1"/>
          <p:nvPr/>
        </p:nvSpPr>
        <p:spPr>
          <a:xfrm>
            <a:off x="7821579" y="1767420"/>
            <a:ext cx="1567541" cy="738664"/>
          </a:xfrm>
          <a:prstGeom prst="rect">
            <a:avLst/>
          </a:prstGeom>
          <a:noFill/>
        </p:spPr>
        <p:txBody>
          <a:bodyPr wrap="square" rtlCol="0">
            <a:spAutoFit/>
          </a:bodyPr>
          <a:lstStyle/>
          <a:p>
            <a:r>
              <a:rPr lang="en-US" sz="1400" dirty="0" smtClean="0">
                <a:solidFill>
                  <a:schemeClr val="bg1"/>
                </a:solidFill>
              </a:rPr>
              <a:t>Meta-data: routing slip definitions per workflow</a:t>
            </a:r>
            <a:endParaRPr lang="nl-NL" sz="1400" dirty="0">
              <a:solidFill>
                <a:schemeClr val="bg1"/>
              </a:solidFill>
            </a:endParaRPr>
          </a:p>
        </p:txBody>
      </p:sp>
      <p:sp>
        <p:nvSpPr>
          <p:cNvPr id="21" name="Oval Callout 20"/>
          <p:cNvSpPr/>
          <p:nvPr/>
        </p:nvSpPr>
        <p:spPr>
          <a:xfrm>
            <a:off x="1471749" y="1427373"/>
            <a:ext cx="1943293" cy="730232"/>
          </a:xfrm>
          <a:prstGeom prst="wedgeEllipseCallout">
            <a:avLst>
              <a:gd name="adj1" fmla="val 56179"/>
              <a:gd name="adj2" fmla="val 4531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2" name="TextBox 21"/>
          <p:cNvSpPr txBox="1"/>
          <p:nvPr/>
        </p:nvSpPr>
        <p:spPr>
          <a:xfrm>
            <a:off x="1613855" y="1473171"/>
            <a:ext cx="2078580" cy="646331"/>
          </a:xfrm>
          <a:prstGeom prst="rect">
            <a:avLst/>
          </a:prstGeom>
          <a:noFill/>
        </p:spPr>
        <p:txBody>
          <a:bodyPr wrap="square" rtlCol="0">
            <a:spAutoFit/>
          </a:bodyPr>
          <a:lstStyle/>
          <a:p>
            <a:r>
              <a:rPr lang="en-US" sz="1200" dirty="0" smtClean="0"/>
              <a:t>Validate proposed order (synchronously) with Customer | Logistics | …</a:t>
            </a:r>
            <a:endParaRPr lang="nl-NL" sz="1200" dirty="0"/>
          </a:p>
        </p:txBody>
      </p:sp>
      <p:cxnSp>
        <p:nvCxnSpPr>
          <p:cNvPr id="23" name="Straight Arrow Connector 22"/>
          <p:cNvCxnSpPr>
            <a:stCxn id="12" idx="2"/>
            <a:endCxn id="7" idx="0"/>
          </p:cNvCxnSpPr>
          <p:nvPr/>
        </p:nvCxnSpPr>
        <p:spPr>
          <a:xfrm>
            <a:off x="4269379" y="1737699"/>
            <a:ext cx="1325879" cy="914060"/>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Oval Callout 25"/>
          <p:cNvSpPr/>
          <p:nvPr/>
        </p:nvSpPr>
        <p:spPr>
          <a:xfrm>
            <a:off x="5228603" y="1547717"/>
            <a:ext cx="2487191" cy="730232"/>
          </a:xfrm>
          <a:prstGeom prst="wedgeEllipseCallout">
            <a:avLst>
              <a:gd name="adj1" fmla="val -39063"/>
              <a:gd name="adj2" fmla="val 9301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7" name="TextBox 26"/>
          <p:cNvSpPr txBox="1"/>
          <p:nvPr/>
        </p:nvSpPr>
        <p:spPr>
          <a:xfrm>
            <a:off x="5499017" y="1611792"/>
            <a:ext cx="2313018" cy="646331"/>
          </a:xfrm>
          <a:prstGeom prst="rect">
            <a:avLst/>
          </a:prstGeom>
          <a:noFill/>
        </p:spPr>
        <p:txBody>
          <a:bodyPr wrap="square" rtlCol="0">
            <a:spAutoFit/>
          </a:bodyPr>
          <a:lstStyle/>
          <a:p>
            <a:r>
              <a:rPr lang="en-US" sz="1200" dirty="0" smtClean="0"/>
              <a:t>Initiate </a:t>
            </a:r>
            <a:r>
              <a:rPr lang="en-US" sz="1200" dirty="0" err="1" smtClean="0"/>
              <a:t>PlaceOrder</a:t>
            </a:r>
            <a:r>
              <a:rPr lang="en-US" sz="1200" dirty="0" smtClean="0"/>
              <a:t> Workflow – create routing slip instance and publish it on workflow topic</a:t>
            </a:r>
            <a:endParaRPr lang="nl-NL" sz="1200" dirty="0"/>
          </a:p>
        </p:txBody>
      </p:sp>
      <p:sp>
        <p:nvSpPr>
          <p:cNvPr id="30" name="Can 29"/>
          <p:cNvSpPr/>
          <p:nvPr/>
        </p:nvSpPr>
        <p:spPr>
          <a:xfrm>
            <a:off x="4994369" y="3387356"/>
            <a:ext cx="391886" cy="405241"/>
          </a:xfrm>
          <a:prstGeom prst="can">
            <a:avLst/>
          </a:prstGeom>
          <a:solidFill>
            <a:schemeClr val="bg2">
              <a:lumMod val="2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Can 30"/>
          <p:cNvSpPr/>
          <p:nvPr/>
        </p:nvSpPr>
        <p:spPr>
          <a:xfrm>
            <a:off x="5725888" y="3285033"/>
            <a:ext cx="566057" cy="609888"/>
          </a:xfrm>
          <a:prstGeom prst="can">
            <a:avLst/>
          </a:prstGeom>
          <a:solidFill>
            <a:schemeClr val="bg2">
              <a:lumMod val="2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Rectangular Callout 32"/>
          <p:cNvSpPr/>
          <p:nvPr/>
        </p:nvSpPr>
        <p:spPr>
          <a:xfrm>
            <a:off x="8675018" y="2337114"/>
            <a:ext cx="2129246" cy="683977"/>
          </a:xfrm>
          <a:prstGeom prst="wedgeRectCallout">
            <a:avLst>
              <a:gd name="adj1" fmla="val -168386"/>
              <a:gd name="adj2" fmla="val 120607"/>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34" name="TextBox 33"/>
          <p:cNvSpPr txBox="1"/>
          <p:nvPr/>
        </p:nvSpPr>
        <p:spPr>
          <a:xfrm>
            <a:off x="8675018" y="2282427"/>
            <a:ext cx="2490648" cy="738664"/>
          </a:xfrm>
          <a:prstGeom prst="rect">
            <a:avLst/>
          </a:prstGeom>
          <a:noFill/>
        </p:spPr>
        <p:txBody>
          <a:bodyPr wrap="square" rtlCol="0">
            <a:spAutoFit/>
          </a:bodyPr>
          <a:lstStyle/>
          <a:p>
            <a:r>
              <a:rPr lang="en-US" sz="1400" dirty="0" smtClean="0">
                <a:solidFill>
                  <a:schemeClr val="bg1"/>
                </a:solidFill>
              </a:rPr>
              <a:t>Instance data: routing slip instances with state for workflow instance</a:t>
            </a:r>
            <a:endParaRPr lang="nl-NL" sz="1400" dirty="0">
              <a:solidFill>
                <a:schemeClr val="bg1"/>
              </a:solidFill>
            </a:endParaRPr>
          </a:p>
        </p:txBody>
      </p:sp>
      <p:sp>
        <p:nvSpPr>
          <p:cNvPr id="35" name="Rectangle 34"/>
          <p:cNvSpPr/>
          <p:nvPr/>
        </p:nvSpPr>
        <p:spPr>
          <a:xfrm>
            <a:off x="7621726" y="3342043"/>
            <a:ext cx="1706434" cy="10408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dk1"/>
                </a:solidFill>
              </a:rPr>
              <a:t>Choreographer User Interface</a:t>
            </a:r>
            <a:endParaRPr lang="nl-NL" dirty="0">
              <a:solidFill>
                <a:schemeClr val="dk1"/>
              </a:solidFill>
            </a:endParaRPr>
          </a:p>
        </p:txBody>
      </p:sp>
      <p:cxnSp>
        <p:nvCxnSpPr>
          <p:cNvPr id="37" name="Elbow Connector 36"/>
          <p:cNvCxnSpPr>
            <a:stCxn id="35" idx="1"/>
          </p:cNvCxnSpPr>
          <p:nvPr/>
        </p:nvCxnSpPr>
        <p:spPr>
          <a:xfrm rot="10800000">
            <a:off x="6496596" y="3342043"/>
            <a:ext cx="1125131" cy="520432"/>
          </a:xfrm>
          <a:prstGeom prst="bentConnector3">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ular Callout 37"/>
          <p:cNvSpPr/>
          <p:nvPr/>
        </p:nvSpPr>
        <p:spPr>
          <a:xfrm>
            <a:off x="9838058" y="3520487"/>
            <a:ext cx="2216332" cy="899420"/>
          </a:xfrm>
          <a:prstGeom prst="wedgeRectCallout">
            <a:avLst>
              <a:gd name="adj1" fmla="val -77179"/>
              <a:gd name="adj2" fmla="val 14929"/>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39" name="TextBox 38"/>
          <p:cNvSpPr txBox="1"/>
          <p:nvPr/>
        </p:nvSpPr>
        <p:spPr>
          <a:xfrm>
            <a:off x="9838058" y="3465799"/>
            <a:ext cx="2490648" cy="954107"/>
          </a:xfrm>
          <a:prstGeom prst="rect">
            <a:avLst/>
          </a:prstGeom>
          <a:noFill/>
        </p:spPr>
        <p:txBody>
          <a:bodyPr wrap="square" rtlCol="0">
            <a:spAutoFit/>
          </a:bodyPr>
          <a:lstStyle/>
          <a:p>
            <a:r>
              <a:rPr lang="en-US" sz="1400" dirty="0" smtClean="0">
                <a:solidFill>
                  <a:schemeClr val="bg1"/>
                </a:solidFill>
              </a:rPr>
              <a:t>Monitoring &amp; managing workflow instances</a:t>
            </a:r>
          </a:p>
          <a:p>
            <a:r>
              <a:rPr lang="en-US" sz="1400" dirty="0" smtClean="0">
                <a:solidFill>
                  <a:schemeClr val="bg1"/>
                </a:solidFill>
              </a:rPr>
              <a:t>Managing routing slip definitions</a:t>
            </a:r>
            <a:endParaRPr lang="nl-NL" sz="1400" dirty="0">
              <a:solidFill>
                <a:schemeClr val="bg1"/>
              </a:solidFill>
            </a:endParaRPr>
          </a:p>
        </p:txBody>
      </p:sp>
      <p:sp>
        <p:nvSpPr>
          <p:cNvPr id="57" name="Oval 56"/>
          <p:cNvSpPr/>
          <p:nvPr/>
        </p:nvSpPr>
        <p:spPr>
          <a:xfrm>
            <a:off x="4458343" y="1818196"/>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accent2">
                    <a:lumMod val="50000"/>
                  </a:schemeClr>
                </a:solidFill>
              </a:rPr>
              <a:t>1</a:t>
            </a:r>
            <a:endParaRPr lang="nl-NL" dirty="0">
              <a:solidFill>
                <a:schemeClr val="accent2">
                  <a:lumMod val="50000"/>
                </a:schemeClr>
              </a:solidFill>
            </a:endParaRPr>
          </a:p>
        </p:txBody>
      </p:sp>
      <p:sp>
        <p:nvSpPr>
          <p:cNvPr id="58" name="Oval 57"/>
          <p:cNvSpPr/>
          <p:nvPr/>
        </p:nvSpPr>
        <p:spPr>
          <a:xfrm>
            <a:off x="4044686" y="3190449"/>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rPr>
              <a:t>2</a:t>
            </a:r>
            <a:endParaRPr lang="nl-NL" dirty="0">
              <a:solidFill>
                <a:schemeClr val="accent2">
                  <a:lumMod val="50000"/>
                </a:schemeClr>
              </a:solidFill>
            </a:endParaRPr>
          </a:p>
        </p:txBody>
      </p:sp>
      <p:sp>
        <p:nvSpPr>
          <p:cNvPr id="75" name="Oval Callout 74"/>
          <p:cNvSpPr/>
          <p:nvPr/>
        </p:nvSpPr>
        <p:spPr>
          <a:xfrm>
            <a:off x="1945341" y="2558144"/>
            <a:ext cx="2380657" cy="591236"/>
          </a:xfrm>
          <a:prstGeom prst="wedgeEllipseCallout">
            <a:avLst>
              <a:gd name="adj1" fmla="val 46478"/>
              <a:gd name="adj2" fmla="val 70992"/>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76" name="TextBox 75"/>
          <p:cNvSpPr txBox="1"/>
          <p:nvPr/>
        </p:nvSpPr>
        <p:spPr>
          <a:xfrm>
            <a:off x="2048695" y="2630862"/>
            <a:ext cx="2353961" cy="461665"/>
          </a:xfrm>
          <a:prstGeom prst="rect">
            <a:avLst/>
          </a:prstGeom>
          <a:noFill/>
        </p:spPr>
        <p:txBody>
          <a:bodyPr wrap="square" rtlCol="0">
            <a:spAutoFit/>
          </a:bodyPr>
          <a:lstStyle/>
          <a:p>
            <a:r>
              <a:rPr lang="en-US" sz="1200" dirty="0" smtClean="0"/>
              <a:t>Publish Routing Slip event – with type, identifier &amp; routing details</a:t>
            </a:r>
            <a:endParaRPr lang="nl-NL" sz="1200" dirty="0"/>
          </a:p>
        </p:txBody>
      </p:sp>
    </p:spTree>
    <p:extLst>
      <p:ext uri="{BB962C8B-B14F-4D97-AF65-F5344CB8AC3E}">
        <p14:creationId xmlns:p14="http://schemas.microsoft.com/office/powerpoint/2010/main" val="20083239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Oval Callout 78"/>
          <p:cNvSpPr/>
          <p:nvPr/>
        </p:nvSpPr>
        <p:spPr>
          <a:xfrm>
            <a:off x="7776566" y="4621498"/>
            <a:ext cx="3113503" cy="590005"/>
          </a:xfrm>
          <a:prstGeom prst="wedgeEllipseCallout">
            <a:avLst>
              <a:gd name="adj1" fmla="val -117631"/>
              <a:gd name="adj2" fmla="val 7706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 name="Title 1"/>
          <p:cNvSpPr>
            <a:spLocks noGrp="1"/>
          </p:cNvSpPr>
          <p:nvPr>
            <p:ph type="title"/>
          </p:nvPr>
        </p:nvSpPr>
        <p:spPr>
          <a:xfrm>
            <a:off x="0" y="0"/>
            <a:ext cx="10515600" cy="627652"/>
          </a:xfrm>
        </p:spPr>
        <p:txBody>
          <a:bodyPr>
            <a:normAutofit fontScale="90000"/>
          </a:bodyPr>
          <a:lstStyle/>
          <a:p>
            <a:r>
              <a:rPr lang="en-US" dirty="0" smtClean="0"/>
              <a:t>Routing Slip based Choreography</a:t>
            </a:r>
            <a:endParaRPr lang="nl-NL" dirty="0"/>
          </a:p>
        </p:txBody>
      </p:sp>
      <p:sp>
        <p:nvSpPr>
          <p:cNvPr id="3" name="Rounded Rectangle 2"/>
          <p:cNvSpPr/>
          <p:nvPr/>
        </p:nvSpPr>
        <p:spPr>
          <a:xfrm>
            <a:off x="2634349" y="5486400"/>
            <a:ext cx="1802674" cy="1036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Order</a:t>
            </a:r>
            <a:endParaRPr lang="nl-NL" dirty="0"/>
          </a:p>
        </p:txBody>
      </p:sp>
      <p:sp>
        <p:nvSpPr>
          <p:cNvPr id="4" name="Rounded Rectangle 3"/>
          <p:cNvSpPr/>
          <p:nvPr/>
        </p:nvSpPr>
        <p:spPr>
          <a:xfrm>
            <a:off x="4976955" y="5486400"/>
            <a:ext cx="1802674" cy="103632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Logistics (Warehouse, Stock, Shipping)</a:t>
            </a:r>
            <a:endParaRPr lang="nl-NL" dirty="0"/>
          </a:p>
        </p:txBody>
      </p:sp>
      <p:sp>
        <p:nvSpPr>
          <p:cNvPr id="5" name="Rounded Rectangle 4"/>
          <p:cNvSpPr/>
          <p:nvPr/>
        </p:nvSpPr>
        <p:spPr>
          <a:xfrm>
            <a:off x="9640394" y="5486400"/>
            <a:ext cx="1802674" cy="103632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Loyalty Program</a:t>
            </a:r>
            <a:endParaRPr lang="nl-NL" dirty="0"/>
          </a:p>
        </p:txBody>
      </p:sp>
      <p:sp>
        <p:nvSpPr>
          <p:cNvPr id="6" name="Rounded Rectangle 5"/>
          <p:cNvSpPr/>
          <p:nvPr/>
        </p:nvSpPr>
        <p:spPr>
          <a:xfrm>
            <a:off x="7428418" y="5486400"/>
            <a:ext cx="1802674" cy="103632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Billing, Invoicing &amp; Collection</a:t>
            </a:r>
            <a:endParaRPr lang="nl-NL" dirty="0"/>
          </a:p>
        </p:txBody>
      </p:sp>
      <p:sp>
        <p:nvSpPr>
          <p:cNvPr id="7" name="Rounded Rectangle 6"/>
          <p:cNvSpPr/>
          <p:nvPr/>
        </p:nvSpPr>
        <p:spPr>
          <a:xfrm>
            <a:off x="4693921" y="2651759"/>
            <a:ext cx="1802674" cy="138056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Choreographer</a:t>
            </a:r>
          </a:p>
          <a:p>
            <a:pPr algn="ctr"/>
            <a:endParaRPr lang="en-US" dirty="0"/>
          </a:p>
          <a:p>
            <a:pPr algn="ctr"/>
            <a:endParaRPr lang="nl-NL" dirty="0"/>
          </a:p>
        </p:txBody>
      </p:sp>
      <p:sp>
        <p:nvSpPr>
          <p:cNvPr id="8" name="Can 7"/>
          <p:cNvSpPr/>
          <p:nvPr/>
        </p:nvSpPr>
        <p:spPr>
          <a:xfrm>
            <a:off x="3692435" y="4005943"/>
            <a:ext cx="383178" cy="940526"/>
          </a:xfrm>
          <a:prstGeom prst="can">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ular Callout 8"/>
          <p:cNvSpPr/>
          <p:nvPr/>
        </p:nvSpPr>
        <p:spPr>
          <a:xfrm>
            <a:off x="1227911" y="3476933"/>
            <a:ext cx="1915884" cy="844731"/>
          </a:xfrm>
          <a:prstGeom prst="wedgeRectCallout">
            <a:avLst>
              <a:gd name="adj1" fmla="val 83414"/>
              <a:gd name="adj2" fmla="val 44974"/>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10" name="TextBox 9"/>
          <p:cNvSpPr txBox="1"/>
          <p:nvPr/>
        </p:nvSpPr>
        <p:spPr>
          <a:xfrm>
            <a:off x="1227911" y="3422246"/>
            <a:ext cx="1915884" cy="954107"/>
          </a:xfrm>
          <a:prstGeom prst="rect">
            <a:avLst/>
          </a:prstGeom>
          <a:noFill/>
        </p:spPr>
        <p:txBody>
          <a:bodyPr wrap="square" rtlCol="0">
            <a:spAutoFit/>
          </a:bodyPr>
          <a:lstStyle/>
          <a:p>
            <a:r>
              <a:rPr lang="en-US" sz="1400" dirty="0" smtClean="0">
                <a:solidFill>
                  <a:schemeClr val="bg1"/>
                </a:solidFill>
              </a:rPr>
              <a:t>Event Topic – either for all routing slip events or for all events for a specific workflow</a:t>
            </a:r>
            <a:endParaRPr lang="nl-NL" sz="1400" dirty="0">
              <a:solidFill>
                <a:schemeClr val="bg1"/>
              </a:solidFill>
            </a:endParaRPr>
          </a:p>
        </p:txBody>
      </p:sp>
      <p:sp>
        <p:nvSpPr>
          <p:cNvPr id="11" name="Rounded Rectangle 10"/>
          <p:cNvSpPr/>
          <p:nvPr/>
        </p:nvSpPr>
        <p:spPr>
          <a:xfrm>
            <a:off x="3287485" y="890779"/>
            <a:ext cx="4802777" cy="553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Shop</a:t>
            </a:r>
            <a:endParaRPr lang="nl-NL" dirty="0"/>
          </a:p>
        </p:txBody>
      </p:sp>
      <p:sp>
        <p:nvSpPr>
          <p:cNvPr id="12" name="Rounded Rectangle 11"/>
          <p:cNvSpPr/>
          <p:nvPr/>
        </p:nvSpPr>
        <p:spPr>
          <a:xfrm>
            <a:off x="3618414" y="1194328"/>
            <a:ext cx="1301930" cy="54337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Order</a:t>
            </a:r>
            <a:endParaRPr lang="nl-NL" dirty="0"/>
          </a:p>
        </p:txBody>
      </p:sp>
      <p:cxnSp>
        <p:nvCxnSpPr>
          <p:cNvPr id="14" name="Straight Arrow Connector 13"/>
          <p:cNvCxnSpPr/>
          <p:nvPr/>
        </p:nvCxnSpPr>
        <p:spPr>
          <a:xfrm flipH="1">
            <a:off x="3287485" y="1737699"/>
            <a:ext cx="579121" cy="688273"/>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Lightning Bolt 14"/>
          <p:cNvSpPr/>
          <p:nvPr/>
        </p:nvSpPr>
        <p:spPr>
          <a:xfrm>
            <a:off x="3596639" y="3766267"/>
            <a:ext cx="191592" cy="266062"/>
          </a:xfrm>
          <a:prstGeom prst="lightningBol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7" name="Elbow Connector 16"/>
          <p:cNvCxnSpPr>
            <a:stCxn id="7" idx="1"/>
            <a:endCxn id="8" idx="1"/>
          </p:cNvCxnSpPr>
          <p:nvPr/>
        </p:nvCxnSpPr>
        <p:spPr>
          <a:xfrm rot="10800000" flipV="1">
            <a:off x="3884025" y="3342043"/>
            <a:ext cx="809897" cy="663899"/>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Rectangular Callout 17"/>
          <p:cNvSpPr/>
          <p:nvPr/>
        </p:nvSpPr>
        <p:spPr>
          <a:xfrm>
            <a:off x="7821578" y="1822107"/>
            <a:ext cx="1637211" cy="683977"/>
          </a:xfrm>
          <a:prstGeom prst="wedgeRectCallout">
            <a:avLst>
              <a:gd name="adj1" fmla="val -203405"/>
              <a:gd name="adj2" fmla="val 198275"/>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19" name="TextBox 18"/>
          <p:cNvSpPr txBox="1"/>
          <p:nvPr/>
        </p:nvSpPr>
        <p:spPr>
          <a:xfrm>
            <a:off x="7821579" y="1767420"/>
            <a:ext cx="1567541" cy="738664"/>
          </a:xfrm>
          <a:prstGeom prst="rect">
            <a:avLst/>
          </a:prstGeom>
          <a:noFill/>
        </p:spPr>
        <p:txBody>
          <a:bodyPr wrap="square" rtlCol="0">
            <a:spAutoFit/>
          </a:bodyPr>
          <a:lstStyle/>
          <a:p>
            <a:r>
              <a:rPr lang="en-US" sz="1400" dirty="0" smtClean="0">
                <a:solidFill>
                  <a:schemeClr val="bg1"/>
                </a:solidFill>
              </a:rPr>
              <a:t>Meta-data: routing slip definitions per workflow</a:t>
            </a:r>
            <a:endParaRPr lang="nl-NL" sz="1400" dirty="0">
              <a:solidFill>
                <a:schemeClr val="bg1"/>
              </a:solidFill>
            </a:endParaRPr>
          </a:p>
        </p:txBody>
      </p:sp>
      <p:sp>
        <p:nvSpPr>
          <p:cNvPr id="21" name="Oval Callout 20"/>
          <p:cNvSpPr/>
          <p:nvPr/>
        </p:nvSpPr>
        <p:spPr>
          <a:xfrm>
            <a:off x="1471749" y="1427373"/>
            <a:ext cx="1943293" cy="730232"/>
          </a:xfrm>
          <a:prstGeom prst="wedgeEllipseCallout">
            <a:avLst>
              <a:gd name="adj1" fmla="val 56179"/>
              <a:gd name="adj2" fmla="val 4531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2" name="TextBox 21"/>
          <p:cNvSpPr txBox="1"/>
          <p:nvPr/>
        </p:nvSpPr>
        <p:spPr>
          <a:xfrm>
            <a:off x="1613855" y="1473171"/>
            <a:ext cx="2078580" cy="646331"/>
          </a:xfrm>
          <a:prstGeom prst="rect">
            <a:avLst/>
          </a:prstGeom>
          <a:noFill/>
        </p:spPr>
        <p:txBody>
          <a:bodyPr wrap="square" rtlCol="0">
            <a:spAutoFit/>
          </a:bodyPr>
          <a:lstStyle/>
          <a:p>
            <a:r>
              <a:rPr lang="en-US" sz="1200" dirty="0" smtClean="0"/>
              <a:t>Validate proposed order (synchronously) with Customer | Logistics | …</a:t>
            </a:r>
            <a:endParaRPr lang="nl-NL" sz="1200" dirty="0"/>
          </a:p>
        </p:txBody>
      </p:sp>
      <p:cxnSp>
        <p:nvCxnSpPr>
          <p:cNvPr id="23" name="Straight Arrow Connector 22"/>
          <p:cNvCxnSpPr>
            <a:stCxn id="12" idx="2"/>
            <a:endCxn id="7" idx="0"/>
          </p:cNvCxnSpPr>
          <p:nvPr/>
        </p:nvCxnSpPr>
        <p:spPr>
          <a:xfrm>
            <a:off x="4269379" y="1737699"/>
            <a:ext cx="1325879" cy="914060"/>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Oval Callout 25"/>
          <p:cNvSpPr/>
          <p:nvPr/>
        </p:nvSpPr>
        <p:spPr>
          <a:xfrm>
            <a:off x="5228603" y="1547717"/>
            <a:ext cx="2487191" cy="730232"/>
          </a:xfrm>
          <a:prstGeom prst="wedgeEllipseCallout">
            <a:avLst>
              <a:gd name="adj1" fmla="val -39063"/>
              <a:gd name="adj2" fmla="val 9301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7" name="TextBox 26"/>
          <p:cNvSpPr txBox="1"/>
          <p:nvPr/>
        </p:nvSpPr>
        <p:spPr>
          <a:xfrm>
            <a:off x="5499017" y="1611792"/>
            <a:ext cx="2313018" cy="646331"/>
          </a:xfrm>
          <a:prstGeom prst="rect">
            <a:avLst/>
          </a:prstGeom>
          <a:noFill/>
        </p:spPr>
        <p:txBody>
          <a:bodyPr wrap="square" rtlCol="0">
            <a:spAutoFit/>
          </a:bodyPr>
          <a:lstStyle/>
          <a:p>
            <a:r>
              <a:rPr lang="en-US" sz="1200" dirty="0" smtClean="0"/>
              <a:t>Initiate </a:t>
            </a:r>
            <a:r>
              <a:rPr lang="en-US" sz="1200" dirty="0" err="1" smtClean="0"/>
              <a:t>PlaceOrder</a:t>
            </a:r>
            <a:r>
              <a:rPr lang="en-US" sz="1200" dirty="0" smtClean="0"/>
              <a:t> Workflow – create routing slip instance and publish it on workflow topic</a:t>
            </a:r>
            <a:endParaRPr lang="nl-NL" sz="1200" dirty="0"/>
          </a:p>
        </p:txBody>
      </p:sp>
      <p:sp>
        <p:nvSpPr>
          <p:cNvPr id="30" name="Can 29"/>
          <p:cNvSpPr/>
          <p:nvPr/>
        </p:nvSpPr>
        <p:spPr>
          <a:xfrm>
            <a:off x="4994369" y="3387356"/>
            <a:ext cx="391886" cy="405241"/>
          </a:xfrm>
          <a:prstGeom prst="can">
            <a:avLst/>
          </a:prstGeom>
          <a:solidFill>
            <a:schemeClr val="bg2">
              <a:lumMod val="2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Can 30"/>
          <p:cNvSpPr/>
          <p:nvPr/>
        </p:nvSpPr>
        <p:spPr>
          <a:xfrm>
            <a:off x="5725888" y="3285033"/>
            <a:ext cx="566057" cy="609888"/>
          </a:xfrm>
          <a:prstGeom prst="can">
            <a:avLst/>
          </a:prstGeom>
          <a:solidFill>
            <a:schemeClr val="bg2">
              <a:lumMod val="2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Rounded Rectangle 31"/>
          <p:cNvSpPr/>
          <p:nvPr/>
        </p:nvSpPr>
        <p:spPr>
          <a:xfrm>
            <a:off x="561709" y="5486400"/>
            <a:ext cx="1802674" cy="10363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Customers</a:t>
            </a:r>
            <a:endParaRPr lang="nl-NL" dirty="0"/>
          </a:p>
        </p:txBody>
      </p:sp>
      <p:sp>
        <p:nvSpPr>
          <p:cNvPr id="33" name="Rectangular Callout 32"/>
          <p:cNvSpPr/>
          <p:nvPr/>
        </p:nvSpPr>
        <p:spPr>
          <a:xfrm>
            <a:off x="8675018" y="2337114"/>
            <a:ext cx="2129246" cy="683977"/>
          </a:xfrm>
          <a:prstGeom prst="wedgeRectCallout">
            <a:avLst>
              <a:gd name="adj1" fmla="val -168386"/>
              <a:gd name="adj2" fmla="val 120607"/>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34" name="TextBox 33"/>
          <p:cNvSpPr txBox="1"/>
          <p:nvPr/>
        </p:nvSpPr>
        <p:spPr>
          <a:xfrm>
            <a:off x="8675018" y="2282427"/>
            <a:ext cx="2490648" cy="738664"/>
          </a:xfrm>
          <a:prstGeom prst="rect">
            <a:avLst/>
          </a:prstGeom>
          <a:noFill/>
        </p:spPr>
        <p:txBody>
          <a:bodyPr wrap="square" rtlCol="0">
            <a:spAutoFit/>
          </a:bodyPr>
          <a:lstStyle/>
          <a:p>
            <a:r>
              <a:rPr lang="en-US" sz="1400" dirty="0" smtClean="0">
                <a:solidFill>
                  <a:schemeClr val="bg1"/>
                </a:solidFill>
              </a:rPr>
              <a:t>Instance data: routing slip instances with state for workflow instance</a:t>
            </a:r>
            <a:endParaRPr lang="nl-NL" sz="1400" dirty="0">
              <a:solidFill>
                <a:schemeClr val="bg1"/>
              </a:solidFill>
            </a:endParaRPr>
          </a:p>
        </p:txBody>
      </p:sp>
      <p:sp>
        <p:nvSpPr>
          <p:cNvPr id="35" name="Rectangle 34"/>
          <p:cNvSpPr/>
          <p:nvPr/>
        </p:nvSpPr>
        <p:spPr>
          <a:xfrm>
            <a:off x="7621726" y="3342043"/>
            <a:ext cx="1706434" cy="10408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dk1"/>
                </a:solidFill>
              </a:rPr>
              <a:t>Choreographer User Interface</a:t>
            </a:r>
            <a:endParaRPr lang="nl-NL" dirty="0">
              <a:solidFill>
                <a:schemeClr val="dk1"/>
              </a:solidFill>
            </a:endParaRPr>
          </a:p>
        </p:txBody>
      </p:sp>
      <p:cxnSp>
        <p:nvCxnSpPr>
          <p:cNvPr id="37" name="Elbow Connector 36"/>
          <p:cNvCxnSpPr>
            <a:stCxn id="35" idx="1"/>
          </p:cNvCxnSpPr>
          <p:nvPr/>
        </p:nvCxnSpPr>
        <p:spPr>
          <a:xfrm rot="10800000">
            <a:off x="6496596" y="3342043"/>
            <a:ext cx="1125131" cy="520432"/>
          </a:xfrm>
          <a:prstGeom prst="bentConnector3">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ular Callout 37"/>
          <p:cNvSpPr/>
          <p:nvPr/>
        </p:nvSpPr>
        <p:spPr>
          <a:xfrm>
            <a:off x="9838058" y="3520487"/>
            <a:ext cx="2216332" cy="899420"/>
          </a:xfrm>
          <a:prstGeom prst="wedgeRectCallout">
            <a:avLst>
              <a:gd name="adj1" fmla="val -77179"/>
              <a:gd name="adj2" fmla="val 14929"/>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39" name="TextBox 38"/>
          <p:cNvSpPr txBox="1"/>
          <p:nvPr/>
        </p:nvSpPr>
        <p:spPr>
          <a:xfrm>
            <a:off x="9838058" y="3465799"/>
            <a:ext cx="2490648" cy="954107"/>
          </a:xfrm>
          <a:prstGeom prst="rect">
            <a:avLst/>
          </a:prstGeom>
          <a:noFill/>
        </p:spPr>
        <p:txBody>
          <a:bodyPr wrap="square" rtlCol="0">
            <a:spAutoFit/>
          </a:bodyPr>
          <a:lstStyle/>
          <a:p>
            <a:r>
              <a:rPr lang="en-US" sz="1400" dirty="0" smtClean="0">
                <a:solidFill>
                  <a:schemeClr val="bg1"/>
                </a:solidFill>
              </a:rPr>
              <a:t>Monitoring &amp; managing workflow instances</a:t>
            </a:r>
          </a:p>
          <a:p>
            <a:r>
              <a:rPr lang="en-US" sz="1400" dirty="0" smtClean="0">
                <a:solidFill>
                  <a:schemeClr val="bg1"/>
                </a:solidFill>
              </a:rPr>
              <a:t>Managing routing slip definitions</a:t>
            </a:r>
            <a:endParaRPr lang="nl-NL" sz="1400" dirty="0">
              <a:solidFill>
                <a:schemeClr val="bg1"/>
              </a:solidFill>
            </a:endParaRPr>
          </a:p>
        </p:txBody>
      </p:sp>
      <p:cxnSp>
        <p:nvCxnSpPr>
          <p:cNvPr id="41" name="Straight Arrow Connector 40"/>
          <p:cNvCxnSpPr>
            <a:stCxn id="8" idx="3"/>
            <a:endCxn id="32" idx="0"/>
          </p:cNvCxnSpPr>
          <p:nvPr/>
        </p:nvCxnSpPr>
        <p:spPr>
          <a:xfrm flipH="1">
            <a:off x="1463046" y="4946469"/>
            <a:ext cx="2420978" cy="5399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8" idx="3"/>
            <a:endCxn id="3" idx="0"/>
          </p:cNvCxnSpPr>
          <p:nvPr/>
        </p:nvCxnSpPr>
        <p:spPr>
          <a:xfrm flipH="1">
            <a:off x="3535686" y="4946469"/>
            <a:ext cx="348338" cy="5399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8" idx="3"/>
            <a:endCxn id="4" idx="0"/>
          </p:cNvCxnSpPr>
          <p:nvPr/>
        </p:nvCxnSpPr>
        <p:spPr>
          <a:xfrm>
            <a:off x="3884024" y="4946469"/>
            <a:ext cx="1994268" cy="5399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8" idx="3"/>
            <a:endCxn id="6" idx="0"/>
          </p:cNvCxnSpPr>
          <p:nvPr/>
        </p:nvCxnSpPr>
        <p:spPr>
          <a:xfrm>
            <a:off x="3884024" y="4946469"/>
            <a:ext cx="4445731" cy="5399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8" idx="3"/>
            <a:endCxn id="5" idx="0"/>
          </p:cNvCxnSpPr>
          <p:nvPr/>
        </p:nvCxnSpPr>
        <p:spPr>
          <a:xfrm>
            <a:off x="3884024" y="4946469"/>
            <a:ext cx="6657707" cy="5399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Lightning Bolt 49"/>
          <p:cNvSpPr/>
          <p:nvPr/>
        </p:nvSpPr>
        <p:spPr>
          <a:xfrm>
            <a:off x="2033455" y="5156941"/>
            <a:ext cx="191592" cy="266062"/>
          </a:xfrm>
          <a:prstGeom prst="lightningBol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Lightning Bolt 50"/>
          <p:cNvSpPr/>
          <p:nvPr/>
        </p:nvSpPr>
        <p:spPr>
          <a:xfrm>
            <a:off x="3505212" y="5156941"/>
            <a:ext cx="191592" cy="266062"/>
          </a:xfrm>
          <a:prstGeom prst="lightningBol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Lightning Bolt 51"/>
          <p:cNvSpPr/>
          <p:nvPr/>
        </p:nvSpPr>
        <p:spPr>
          <a:xfrm>
            <a:off x="4976969" y="5156941"/>
            <a:ext cx="191592" cy="266062"/>
          </a:xfrm>
          <a:prstGeom prst="lightningBol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Lightning Bolt 52"/>
          <p:cNvSpPr/>
          <p:nvPr/>
        </p:nvSpPr>
        <p:spPr>
          <a:xfrm>
            <a:off x="7093135" y="5218671"/>
            <a:ext cx="191592" cy="266062"/>
          </a:xfrm>
          <a:prstGeom prst="lightningBol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Lightning Bolt 53"/>
          <p:cNvSpPr/>
          <p:nvPr/>
        </p:nvSpPr>
        <p:spPr>
          <a:xfrm>
            <a:off x="9270262" y="5216434"/>
            <a:ext cx="191592" cy="266062"/>
          </a:xfrm>
          <a:prstGeom prst="lightningBol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56" name="Straight Arrow Connector 55"/>
          <p:cNvCxnSpPr/>
          <p:nvPr/>
        </p:nvCxnSpPr>
        <p:spPr>
          <a:xfrm flipV="1">
            <a:off x="3949349" y="4032328"/>
            <a:ext cx="949221" cy="1450168"/>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4458343" y="1818196"/>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accent2">
                    <a:lumMod val="50000"/>
                  </a:schemeClr>
                </a:solidFill>
              </a:rPr>
              <a:t>1</a:t>
            </a:r>
            <a:endParaRPr lang="nl-NL" dirty="0">
              <a:solidFill>
                <a:schemeClr val="accent2">
                  <a:lumMod val="50000"/>
                </a:schemeClr>
              </a:solidFill>
            </a:endParaRPr>
          </a:p>
        </p:txBody>
      </p:sp>
      <p:sp>
        <p:nvSpPr>
          <p:cNvPr id="58" name="Oval 57"/>
          <p:cNvSpPr/>
          <p:nvPr/>
        </p:nvSpPr>
        <p:spPr>
          <a:xfrm>
            <a:off x="4044686" y="3190449"/>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rPr>
              <a:t>2</a:t>
            </a:r>
            <a:endParaRPr lang="nl-NL" dirty="0">
              <a:solidFill>
                <a:schemeClr val="accent2">
                  <a:lumMod val="50000"/>
                </a:schemeClr>
              </a:solidFill>
            </a:endParaRPr>
          </a:p>
        </p:txBody>
      </p:sp>
      <p:sp>
        <p:nvSpPr>
          <p:cNvPr id="59" name="Oval 58"/>
          <p:cNvSpPr/>
          <p:nvPr/>
        </p:nvSpPr>
        <p:spPr>
          <a:xfrm>
            <a:off x="3178643" y="5346047"/>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accent2">
                    <a:lumMod val="50000"/>
                  </a:schemeClr>
                </a:solidFill>
              </a:rPr>
              <a:t>3</a:t>
            </a:r>
            <a:endParaRPr lang="nl-NL" dirty="0">
              <a:solidFill>
                <a:schemeClr val="accent2">
                  <a:lumMod val="50000"/>
                </a:schemeClr>
              </a:solidFill>
            </a:endParaRPr>
          </a:p>
        </p:txBody>
      </p:sp>
      <p:sp>
        <p:nvSpPr>
          <p:cNvPr id="60" name="Oval 59"/>
          <p:cNvSpPr/>
          <p:nvPr/>
        </p:nvSpPr>
        <p:spPr>
          <a:xfrm>
            <a:off x="4545874" y="4158808"/>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rPr>
              <a:t>4</a:t>
            </a:r>
            <a:endParaRPr lang="nl-NL" dirty="0">
              <a:solidFill>
                <a:schemeClr val="accent2">
                  <a:lumMod val="50000"/>
                </a:schemeClr>
              </a:solidFill>
            </a:endParaRPr>
          </a:p>
        </p:txBody>
      </p:sp>
      <p:cxnSp>
        <p:nvCxnSpPr>
          <p:cNvPr id="61" name="Straight Arrow Connector 60"/>
          <p:cNvCxnSpPr/>
          <p:nvPr/>
        </p:nvCxnSpPr>
        <p:spPr>
          <a:xfrm flipV="1">
            <a:off x="4328181" y="4028424"/>
            <a:ext cx="949221" cy="1450168"/>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4706991" y="4504489"/>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lumMod val="50000"/>
                  </a:schemeClr>
                </a:solidFill>
              </a:rPr>
              <a:t>6</a:t>
            </a:r>
            <a:endParaRPr lang="nl-NL" dirty="0">
              <a:solidFill>
                <a:schemeClr val="accent2">
                  <a:lumMod val="50000"/>
                </a:schemeClr>
              </a:solidFill>
            </a:endParaRPr>
          </a:p>
        </p:txBody>
      </p:sp>
      <p:sp>
        <p:nvSpPr>
          <p:cNvPr id="63" name="Oval 62"/>
          <p:cNvSpPr/>
          <p:nvPr/>
        </p:nvSpPr>
        <p:spPr>
          <a:xfrm>
            <a:off x="4192665" y="3326532"/>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accent2">
                    <a:lumMod val="50000"/>
                  </a:schemeClr>
                </a:solidFill>
              </a:rPr>
              <a:t>7</a:t>
            </a:r>
            <a:endParaRPr lang="nl-NL" dirty="0">
              <a:solidFill>
                <a:schemeClr val="accent2">
                  <a:lumMod val="50000"/>
                </a:schemeClr>
              </a:solidFill>
            </a:endParaRPr>
          </a:p>
        </p:txBody>
      </p:sp>
      <p:sp>
        <p:nvSpPr>
          <p:cNvPr id="64" name="Oval 63"/>
          <p:cNvSpPr/>
          <p:nvPr/>
        </p:nvSpPr>
        <p:spPr>
          <a:xfrm>
            <a:off x="5421093" y="5284601"/>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lumMod val="50000"/>
                  </a:schemeClr>
                </a:solidFill>
              </a:rPr>
              <a:t>8</a:t>
            </a:r>
            <a:endParaRPr lang="nl-NL" dirty="0">
              <a:solidFill>
                <a:schemeClr val="accent2">
                  <a:lumMod val="50000"/>
                </a:schemeClr>
              </a:solidFill>
            </a:endParaRPr>
          </a:p>
        </p:txBody>
      </p:sp>
      <p:sp>
        <p:nvSpPr>
          <p:cNvPr id="65" name="Oval 64"/>
          <p:cNvSpPr/>
          <p:nvPr/>
        </p:nvSpPr>
        <p:spPr>
          <a:xfrm>
            <a:off x="7654842" y="5294093"/>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rPr>
              <a:t>8</a:t>
            </a:r>
            <a:endParaRPr lang="nl-NL" dirty="0">
              <a:solidFill>
                <a:schemeClr val="accent2">
                  <a:lumMod val="50000"/>
                </a:schemeClr>
              </a:solidFill>
            </a:endParaRPr>
          </a:p>
        </p:txBody>
      </p:sp>
      <p:sp>
        <p:nvSpPr>
          <p:cNvPr id="66" name="Oval Callout 65"/>
          <p:cNvSpPr/>
          <p:nvPr/>
        </p:nvSpPr>
        <p:spPr>
          <a:xfrm>
            <a:off x="5323113" y="3868478"/>
            <a:ext cx="2298612" cy="590005"/>
          </a:xfrm>
          <a:prstGeom prst="wedgeEllipseCallout">
            <a:avLst>
              <a:gd name="adj1" fmla="val -72435"/>
              <a:gd name="adj2" fmla="val 1638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67" name="TextBox 66"/>
          <p:cNvSpPr txBox="1"/>
          <p:nvPr/>
        </p:nvSpPr>
        <p:spPr>
          <a:xfrm>
            <a:off x="5497729" y="3932647"/>
            <a:ext cx="2123995" cy="461665"/>
          </a:xfrm>
          <a:prstGeom prst="rect">
            <a:avLst/>
          </a:prstGeom>
          <a:noFill/>
        </p:spPr>
        <p:txBody>
          <a:bodyPr wrap="square" rtlCol="0">
            <a:spAutoFit/>
          </a:bodyPr>
          <a:lstStyle/>
          <a:p>
            <a:r>
              <a:rPr lang="en-US" sz="1200" dirty="0" smtClean="0"/>
              <a:t>Claim task &amp; Retrieve Routing Slip &amp; Workflow </a:t>
            </a:r>
            <a:r>
              <a:rPr lang="en-US" sz="1200" dirty="0"/>
              <a:t>I</a:t>
            </a:r>
            <a:r>
              <a:rPr lang="en-US" sz="1200" dirty="0" smtClean="0"/>
              <a:t>nstance state</a:t>
            </a:r>
            <a:endParaRPr lang="nl-NL" sz="1200" dirty="0"/>
          </a:p>
        </p:txBody>
      </p:sp>
      <p:sp>
        <p:nvSpPr>
          <p:cNvPr id="68" name="Oval Callout 67"/>
          <p:cNvSpPr/>
          <p:nvPr/>
        </p:nvSpPr>
        <p:spPr>
          <a:xfrm>
            <a:off x="5529481" y="4447020"/>
            <a:ext cx="1961615" cy="590005"/>
          </a:xfrm>
          <a:prstGeom prst="wedgeEllipseCallout">
            <a:avLst>
              <a:gd name="adj1" fmla="val -78285"/>
              <a:gd name="adj2" fmla="val -35368"/>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69" name="TextBox 68"/>
          <p:cNvSpPr txBox="1"/>
          <p:nvPr/>
        </p:nvSpPr>
        <p:spPr>
          <a:xfrm>
            <a:off x="5656212" y="4511191"/>
            <a:ext cx="1786997" cy="461665"/>
          </a:xfrm>
          <a:prstGeom prst="rect">
            <a:avLst/>
          </a:prstGeom>
          <a:noFill/>
        </p:spPr>
        <p:txBody>
          <a:bodyPr wrap="square" rtlCol="0">
            <a:spAutoFit/>
          </a:bodyPr>
          <a:lstStyle/>
          <a:p>
            <a:r>
              <a:rPr lang="en-US" sz="1200" dirty="0" smtClean="0"/>
              <a:t>Submit “task status” &amp;</a:t>
            </a:r>
            <a:br>
              <a:rPr lang="en-US" sz="1200" dirty="0" smtClean="0"/>
            </a:br>
            <a:r>
              <a:rPr lang="en-US" sz="1200" dirty="0" smtClean="0"/>
              <a:t>updates to instance state</a:t>
            </a:r>
            <a:endParaRPr lang="nl-NL" sz="1200" dirty="0"/>
          </a:p>
        </p:txBody>
      </p:sp>
      <p:sp>
        <p:nvSpPr>
          <p:cNvPr id="70" name="Oval 69"/>
          <p:cNvSpPr/>
          <p:nvPr/>
        </p:nvSpPr>
        <p:spPr>
          <a:xfrm>
            <a:off x="3903625" y="5693679"/>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accent2">
                    <a:lumMod val="50000"/>
                  </a:schemeClr>
                </a:solidFill>
              </a:rPr>
              <a:t>5</a:t>
            </a:r>
            <a:endParaRPr lang="nl-NL" dirty="0">
              <a:solidFill>
                <a:schemeClr val="accent2">
                  <a:lumMod val="50000"/>
                </a:schemeClr>
              </a:solidFill>
            </a:endParaRPr>
          </a:p>
        </p:txBody>
      </p:sp>
      <p:sp>
        <p:nvSpPr>
          <p:cNvPr id="71" name="Oval Callout 70"/>
          <p:cNvSpPr/>
          <p:nvPr/>
        </p:nvSpPr>
        <p:spPr>
          <a:xfrm>
            <a:off x="2634349" y="6197581"/>
            <a:ext cx="1477186" cy="590005"/>
          </a:xfrm>
          <a:prstGeom prst="wedgeEllipseCallout">
            <a:avLst>
              <a:gd name="adj1" fmla="val 46935"/>
              <a:gd name="adj2" fmla="val -9462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72" name="TextBox 71"/>
          <p:cNvSpPr txBox="1"/>
          <p:nvPr/>
        </p:nvSpPr>
        <p:spPr>
          <a:xfrm>
            <a:off x="2773685" y="6261752"/>
            <a:ext cx="1289963" cy="461665"/>
          </a:xfrm>
          <a:prstGeom prst="rect">
            <a:avLst/>
          </a:prstGeom>
          <a:noFill/>
        </p:spPr>
        <p:txBody>
          <a:bodyPr wrap="square" rtlCol="0">
            <a:spAutoFit/>
          </a:bodyPr>
          <a:lstStyle/>
          <a:p>
            <a:r>
              <a:rPr lang="en-US" sz="1200" dirty="0" smtClean="0"/>
              <a:t>Perform the step in the workflow</a:t>
            </a:r>
            <a:endParaRPr lang="nl-NL" sz="1200" dirty="0"/>
          </a:p>
        </p:txBody>
      </p:sp>
      <p:sp>
        <p:nvSpPr>
          <p:cNvPr id="75" name="Oval Callout 74"/>
          <p:cNvSpPr/>
          <p:nvPr/>
        </p:nvSpPr>
        <p:spPr>
          <a:xfrm>
            <a:off x="1945341" y="2558144"/>
            <a:ext cx="2380657" cy="591236"/>
          </a:xfrm>
          <a:prstGeom prst="wedgeEllipseCallout">
            <a:avLst>
              <a:gd name="adj1" fmla="val 46478"/>
              <a:gd name="adj2" fmla="val 70992"/>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76" name="TextBox 75"/>
          <p:cNvSpPr txBox="1"/>
          <p:nvPr/>
        </p:nvSpPr>
        <p:spPr>
          <a:xfrm>
            <a:off x="2048695" y="2630862"/>
            <a:ext cx="2353961" cy="461665"/>
          </a:xfrm>
          <a:prstGeom prst="rect">
            <a:avLst/>
          </a:prstGeom>
          <a:noFill/>
        </p:spPr>
        <p:txBody>
          <a:bodyPr wrap="square" rtlCol="0">
            <a:spAutoFit/>
          </a:bodyPr>
          <a:lstStyle/>
          <a:p>
            <a:r>
              <a:rPr lang="en-US" sz="1200" dirty="0" smtClean="0"/>
              <a:t>Publish Routing Slip event – with type, identifier &amp; routing details</a:t>
            </a:r>
            <a:endParaRPr lang="nl-NL" sz="1200" dirty="0"/>
          </a:p>
        </p:txBody>
      </p:sp>
      <p:sp>
        <p:nvSpPr>
          <p:cNvPr id="77" name="Oval Callout 76"/>
          <p:cNvSpPr/>
          <p:nvPr/>
        </p:nvSpPr>
        <p:spPr>
          <a:xfrm>
            <a:off x="7776566" y="4621499"/>
            <a:ext cx="3113503" cy="590005"/>
          </a:xfrm>
          <a:prstGeom prst="wedgeEllipseCallout">
            <a:avLst>
              <a:gd name="adj1" fmla="val -45381"/>
              <a:gd name="adj2" fmla="val 7858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78" name="TextBox 77"/>
          <p:cNvSpPr txBox="1"/>
          <p:nvPr/>
        </p:nvSpPr>
        <p:spPr>
          <a:xfrm>
            <a:off x="7996870" y="4695276"/>
            <a:ext cx="2877746" cy="461665"/>
          </a:xfrm>
          <a:prstGeom prst="rect">
            <a:avLst/>
          </a:prstGeom>
          <a:noFill/>
        </p:spPr>
        <p:txBody>
          <a:bodyPr wrap="square" rtlCol="0">
            <a:spAutoFit/>
          </a:bodyPr>
          <a:lstStyle/>
          <a:p>
            <a:r>
              <a:rPr lang="en-US" sz="1200" dirty="0" smtClean="0"/>
              <a:t>Consume event and check if a task is ready for execution that this MS can handle</a:t>
            </a:r>
            <a:endParaRPr lang="nl-NL" sz="1200" dirty="0"/>
          </a:p>
        </p:txBody>
      </p:sp>
      <p:sp>
        <p:nvSpPr>
          <p:cNvPr id="80" name="Oval Callout 79"/>
          <p:cNvSpPr/>
          <p:nvPr/>
        </p:nvSpPr>
        <p:spPr>
          <a:xfrm>
            <a:off x="-130791" y="4542406"/>
            <a:ext cx="3113503" cy="590005"/>
          </a:xfrm>
          <a:prstGeom prst="wedgeEllipseCallout">
            <a:avLst>
              <a:gd name="adj1" fmla="val 60289"/>
              <a:gd name="adj2" fmla="val 8314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81" name="TextBox 80"/>
          <p:cNvSpPr txBox="1"/>
          <p:nvPr/>
        </p:nvSpPr>
        <p:spPr>
          <a:xfrm>
            <a:off x="89513" y="4616183"/>
            <a:ext cx="2877746" cy="461665"/>
          </a:xfrm>
          <a:prstGeom prst="rect">
            <a:avLst/>
          </a:prstGeom>
          <a:noFill/>
        </p:spPr>
        <p:txBody>
          <a:bodyPr wrap="square" rtlCol="0">
            <a:spAutoFit/>
          </a:bodyPr>
          <a:lstStyle/>
          <a:p>
            <a:r>
              <a:rPr lang="en-US" sz="1200" dirty="0" smtClean="0"/>
              <a:t>Consume event and check if a task is ready for execution that this MS can handle</a:t>
            </a:r>
            <a:endParaRPr lang="nl-NL" sz="1200" dirty="0"/>
          </a:p>
        </p:txBody>
      </p:sp>
    </p:spTree>
    <p:extLst>
      <p:ext uri="{BB962C8B-B14F-4D97-AF65-F5344CB8AC3E}">
        <p14:creationId xmlns:p14="http://schemas.microsoft.com/office/powerpoint/2010/main" val="136053729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UDIO_ID" val="268"/>
  <p:tag name="ORIGINAL_AUDIO_FILEPATH" val="Z:\Steve\012318_1530_Juergen\reg\011.wav"/>
  <p:tag name="ELAPSEDTIME" val="181.762"/>
  <p:tag name="ARTICULATE_USED_LAYOUT" val="17"/>
  <p:tag name="ARTICULATE_NAV_LEVEL" val="1"/>
  <p:tag name="ARTICULATE_SLIDE_PRESENTER_GUID" val="f04e4f50-0ade-4e82-b16d-53b97818036d"/>
  <p:tag name="ARTICULATE_SLIDE_PAUSE" val="0"/>
  <p:tag name="ARTICULATE_LOCK_SLIDE" val="0"/>
  <p:tag name="ARTICULATE_HIDE_SLIDE" val="0"/>
  <p:tag name="ARTICULATE_PLAYER_CONTROL_PREVIOUS" val="True"/>
  <p:tag name="ARTICULATE_PLAYER_CONTROL_NEXT" val="True"/>
</p:tagLst>
</file>

<file path=ppt/tags/tag2.xml><?xml version="1.0" encoding="utf-8"?>
<p:tagLst xmlns:a="http://schemas.openxmlformats.org/drawingml/2006/main" xmlns:r="http://schemas.openxmlformats.org/officeDocument/2006/relationships" xmlns:p="http://schemas.openxmlformats.org/presentationml/2006/main">
  <p:tag name="AUDIO_ID" val="272"/>
  <p:tag name="ORIGINAL_AUDIO_FILEPATH" val="Z:\Steve\012318_1530_Juergen\reg\015.wav"/>
  <p:tag name="ELAPSEDTIME" val="160.392"/>
  <p:tag name="ARTICULATE_USED_LAYOUT" val="22"/>
  <p:tag name="ARTICULATE_NAV_LEVEL" val="1"/>
  <p:tag name="ARTICULATE_SLIDE_PRESENTER_GUID" val="f04e4f50-0ade-4e82-b16d-53b97818036d"/>
  <p:tag name="ARTICULATE_SLIDE_PAUSE" val="0"/>
  <p:tag name="ARTICULATE_LOCK_SLIDE" val="0"/>
  <p:tag name="ARTICULATE_HIDE_SLIDE" val="0"/>
  <p:tag name="ARTICULATE_PLAYER_CONTROL_PREVIOUS" val="True"/>
  <p:tag name="ARTICULATE_PLAYER_CONTROL_NEXT" val="True"/>
</p:tagLst>
</file>

<file path=ppt/tags/tag3.xml><?xml version="1.0" encoding="utf-8"?>
<p:tagLst xmlns:a="http://schemas.openxmlformats.org/drawingml/2006/main" xmlns:r="http://schemas.openxmlformats.org/officeDocument/2006/relationships" xmlns:p="http://schemas.openxmlformats.org/presentationml/2006/main">
  <p:tag name="AUDIO_ID" val="275"/>
  <p:tag name="ORIGINAL_AUDIO_FILEPATH" val="Z:\Steve\012318_1530_Juergen\reg\018.wav"/>
  <p:tag name="ELAPSEDTIME" val="191.422"/>
  <p:tag name="ARTICULATE_USED_LAYOUT" val="22"/>
  <p:tag name="ARTICULATE_NAV_LEVEL" val="1"/>
  <p:tag name="ARTICULATE_SLIDE_PRESENTER_GUID" val="f04e4f50-0ade-4e82-b16d-53b97818036d"/>
  <p:tag name="ARTICULATE_SLIDE_PAUSE" val="0"/>
  <p:tag name="ARTICULATE_LOCK_SLIDE" val="0"/>
  <p:tag name="ARTICULATE_HIDE_SLIDE" val="0"/>
  <p:tag name="ARTICULATE_PLAYER_CONTROL_PREVIOUS" val="True"/>
  <p:tag name="ARTICULATE_PLAYER_CONTROL_NEXT" val="True"/>
</p:tagLst>
</file>

<file path=ppt/tags/tag4.xml><?xml version="1.0" encoding="utf-8"?>
<p:tagLst xmlns:a="http://schemas.openxmlformats.org/drawingml/2006/main" xmlns:r="http://schemas.openxmlformats.org/officeDocument/2006/relationships" xmlns:p="http://schemas.openxmlformats.org/presentationml/2006/main">
  <p:tag name="AUDIO_ID" val="278"/>
  <p:tag name="ORIGINAL_AUDIO_FILEPATH" val="Z:\Steve\012318_1530_Juergen\reg\021.wav"/>
  <p:tag name="ELAPSEDTIME" val="65.892"/>
  <p:tag name="ARTICULATE_USED_LAYOUT" val="7"/>
  <p:tag name="ARTICULATE_NAV_LEVEL" val="1"/>
  <p:tag name="ARTICULATE_SLIDE_PRESENTER_GUID" val="f04e4f50-0ade-4e82-b16d-53b97818036d"/>
  <p:tag name="ARTICULATE_SLIDE_PAUSE" val="0"/>
  <p:tag name="ARTICULATE_LOCK_SLIDE" val="0"/>
  <p:tag name="ARTICULATE_HIDE_SLIDE" val="0"/>
  <p:tag name="ARTICULATE_PLAYER_CONTROL_PREVIOUS" val="True"/>
  <p:tag name="ARTICULATE_PLAYER_CONTROL_NEXT" val="True"/>
</p:tagLst>
</file>

<file path=ppt/tags/tag5.xml><?xml version="1.0" encoding="utf-8"?>
<p:tagLst xmlns:a="http://schemas.openxmlformats.org/drawingml/2006/main" xmlns:r="http://schemas.openxmlformats.org/officeDocument/2006/relationships" xmlns:p="http://schemas.openxmlformats.org/presentationml/2006/main">
  <p:tag name="AUDIO_ID" val="279"/>
  <p:tag name="ORIGINAL_AUDIO_FILEPATH" val="Z:\Steve\012318_1530_Juergen\reg\022.wav"/>
  <p:tag name="ELAPSEDTIME" val="83.182"/>
  <p:tag name="ARTICULATE_USED_LAYOUT" val="21"/>
  <p:tag name="ARTICULATE_NAV_LEVEL" val="1"/>
  <p:tag name="ARTICULATE_SLIDE_PRESENTER_GUID" val="f04e4f50-0ade-4e82-b16d-53b97818036d"/>
  <p:tag name="ARTICULATE_SLIDE_PAUSE" val="0"/>
  <p:tag name="ARTICULATE_LOCK_SLIDE" val="0"/>
  <p:tag name="ARTICULATE_HIDE_SLIDE" val="0"/>
  <p:tag name="ARTICULATE_PLAYER_CONTROL_PREVIOUS" val="True"/>
  <p:tag name="ARTICULATE_PLAYER_CONTROL_NEXT" val="True"/>
</p:tagLst>
</file>

<file path=ppt/tags/tag6.xml><?xml version="1.0" encoding="utf-8"?>
<p:tagLst xmlns:a="http://schemas.openxmlformats.org/drawingml/2006/main" xmlns:r="http://schemas.openxmlformats.org/officeDocument/2006/relationships" xmlns:p="http://schemas.openxmlformats.org/presentationml/2006/main">
  <p:tag name="AUDIO_ID" val="282"/>
  <p:tag name="ORIGINAL_AUDIO_FILEPATH" val="Z:\Steve\012318_1530_Juergen\reg\025.wav"/>
  <p:tag name="ELAPSEDTIME" val="65.102"/>
  <p:tag name="ARTICULATE_USED_LAYOUT" val="7"/>
  <p:tag name="ARTICULATE_NAV_LEVEL" val="1"/>
  <p:tag name="ARTICULATE_SLIDE_PRESENTER_GUID" val="f04e4f50-0ade-4e82-b16d-53b97818036d"/>
  <p:tag name="ARTICULATE_SLIDE_PAUSE" val="0"/>
  <p:tag name="ARTICULATE_LOCK_SLIDE" val="0"/>
  <p:tag name="ARTICULATE_HIDE_SLIDE" val="0"/>
  <p:tag name="ARTICULATE_PLAYER_CONTROL_PREVIOUS" val="True"/>
  <p:tag name="ARTICULATE_PLAYER_CONTROL_NEXT" val="Tru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acle_Master_16x9_2018">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_Master_16x9_2018" id="{89889A7B-3782-0049-A9B9-220EE8323AB8}" vid="{1BB8C564-5AD3-8144-999B-F962D80E7E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1239</TotalTime>
  <Words>2318</Words>
  <Application>Microsoft Office PowerPoint</Application>
  <PresentationFormat>Widescreen</PresentationFormat>
  <Paragraphs>466</Paragraphs>
  <Slides>24</Slides>
  <Notes>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Arial Rounded MT Bold</vt:lpstr>
      <vt:lpstr>Calibri</vt:lpstr>
      <vt:lpstr>Calibri Light</vt:lpstr>
      <vt:lpstr>Mangal</vt:lpstr>
      <vt:lpstr>Silom</vt:lpstr>
      <vt:lpstr>Trebuchet MS</vt:lpstr>
      <vt:lpstr>Office Theme</vt:lpstr>
      <vt:lpstr>Oracle_Master_16x9_2018</vt:lpstr>
      <vt:lpstr>Soaring through the Clouds – The Sequel</vt:lpstr>
      <vt:lpstr>The Shop and its Departments (microservices)</vt:lpstr>
      <vt:lpstr>Storyline</vt:lpstr>
      <vt:lpstr>The User Interfaces</vt:lpstr>
      <vt:lpstr>Considerations</vt:lpstr>
      <vt:lpstr>Events</vt:lpstr>
      <vt:lpstr>Events and Producers</vt:lpstr>
      <vt:lpstr>Routing Slip based Choreography</vt:lpstr>
      <vt:lpstr>Routing Slip based Choreography</vt:lpstr>
      <vt:lpstr>Decoupled Routing Slip based Choreography</vt:lpstr>
      <vt:lpstr>Microservices principles</vt:lpstr>
      <vt:lpstr>Objectives</vt:lpstr>
      <vt:lpstr>Solution Components</vt:lpstr>
      <vt:lpstr>Web Shop Portal Solution Design</vt:lpstr>
      <vt:lpstr>Microservice Implementation</vt:lpstr>
      <vt:lpstr>(upcoming) Oracle Cloud Services</vt:lpstr>
      <vt:lpstr>Application Development Patterns Circa 2017</vt:lpstr>
      <vt:lpstr>Vision: An End-to-End Container Native Suite</vt:lpstr>
      <vt:lpstr>Oracle Container Engine and Container Registry</vt:lpstr>
      <vt:lpstr>Oracle Container Native Microservices</vt:lpstr>
      <vt:lpstr>Oracle Container Native Microservices Architecture</vt:lpstr>
      <vt:lpstr>Oracle Container Native Serverless - Functions as Service</vt:lpstr>
      <vt:lpstr>Archived Slides</vt:lpstr>
      <vt:lpstr>The Shop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Soaring through the Clouds – The Sequel</dc:title>
  <dc:creator>Lucas Jellema</dc:creator>
  <cp:lastModifiedBy>Lucas Jellema</cp:lastModifiedBy>
  <cp:revision>39</cp:revision>
  <dcterms:created xsi:type="dcterms:W3CDTF">2018-01-24T08:54:49Z</dcterms:created>
  <dcterms:modified xsi:type="dcterms:W3CDTF">2018-02-25T06:53:29Z</dcterms:modified>
</cp:coreProperties>
</file>